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9272" r:id="rId2"/>
    <p:sldId id="9271" r:id="rId3"/>
    <p:sldId id="9245" r:id="rId4"/>
    <p:sldId id="9336" r:id="rId5"/>
    <p:sldId id="9098" r:id="rId6"/>
    <p:sldId id="9261" r:id="rId7"/>
    <p:sldId id="9264" r:id="rId8"/>
    <p:sldId id="9263" r:id="rId9"/>
    <p:sldId id="9255" r:id="rId10"/>
    <p:sldId id="9267" r:id="rId11"/>
    <p:sldId id="9262" r:id="rId12"/>
    <p:sldId id="9260" r:id="rId13"/>
    <p:sldId id="9253" r:id="rId14"/>
    <p:sldId id="9339" r:id="rId15"/>
    <p:sldId id="9358" r:id="rId16"/>
    <p:sldId id="9360" r:id="rId17"/>
    <p:sldId id="935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23E"/>
    <a:srgbClr val="F79646"/>
    <a:srgbClr val="C6843C"/>
    <a:srgbClr val="582E15"/>
    <a:srgbClr val="3064A0"/>
    <a:srgbClr val="EC6A0D"/>
    <a:srgbClr val="3B70A2"/>
    <a:srgbClr val="FAA216"/>
    <a:srgbClr val="174580"/>
    <a:srgbClr val="739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GERAL!$A$3:$A$12</c:f>
              <c:strCache>
                <c:ptCount val="10"/>
                <c:pt idx="0">
                  <c:v>Financiamento e capitalização</c:v>
                </c:pt>
                <c:pt idx="1">
                  <c:v>Intercooperação: negócios</c:v>
                </c:pt>
                <c:pt idx="2">
                  <c:v>Mercado internacional</c:v>
                </c:pt>
                <c:pt idx="3">
                  <c:v>Mercado digital</c:v>
                </c:pt>
                <c:pt idx="4">
                  <c:v>Sustentabilidade e ESG</c:v>
                </c:pt>
                <c:pt idx="5">
                  <c:v>Desenvolvimento pessoas</c:v>
                </c:pt>
                <c:pt idx="6">
                  <c:v>Logistica e armazenagem</c:v>
                </c:pt>
                <c:pt idx="7">
                  <c:v>Inovação</c:v>
                </c:pt>
                <c:pt idx="8">
                  <c:v>Intercooperação: serviços</c:v>
                </c:pt>
                <c:pt idx="9">
                  <c:v>Comunicação e imagem</c:v>
                </c:pt>
              </c:strCache>
            </c:strRef>
          </c:cat>
          <c:val>
            <c:numRef>
              <c:f>GERAL!$B$3:$B$12</c:f>
              <c:numCache>
                <c:formatCode>0%</c:formatCode>
                <c:ptCount val="10"/>
                <c:pt idx="0">
                  <c:v>0.8571428571428571</c:v>
                </c:pt>
                <c:pt idx="1">
                  <c:v>0.66666666666666663</c:v>
                </c:pt>
                <c:pt idx="2">
                  <c:v>0.5714285714285714</c:v>
                </c:pt>
                <c:pt idx="3">
                  <c:v>0.52380952380952384</c:v>
                </c:pt>
                <c:pt idx="4">
                  <c:v>0.52380952380952384</c:v>
                </c:pt>
                <c:pt idx="5">
                  <c:v>0.47619047619047616</c:v>
                </c:pt>
                <c:pt idx="6">
                  <c:v>0.47619047619047616</c:v>
                </c:pt>
                <c:pt idx="7">
                  <c:v>0.42857142857142855</c:v>
                </c:pt>
                <c:pt idx="8">
                  <c:v>0.42857142857142855</c:v>
                </c:pt>
                <c:pt idx="9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E-4557-B9D1-C834ACD8B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23475568"/>
        <c:axId val="1423483888"/>
      </c:barChart>
      <c:catAx>
        <c:axId val="1423475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3483888"/>
        <c:crosses val="autoZero"/>
        <c:auto val="1"/>
        <c:lblAlgn val="ctr"/>
        <c:lblOffset val="100"/>
        <c:noMultiLvlLbl val="0"/>
      </c:catAx>
      <c:valAx>
        <c:axId val="14234838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2347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Graficos!$A$90:$A$99</c:f>
              <c:strCache>
                <c:ptCount val="10"/>
                <c:pt idx="0">
                  <c:v>Financeiro e capitalização</c:v>
                </c:pt>
                <c:pt idx="1">
                  <c:v>Intercooperação</c:v>
                </c:pt>
                <c:pt idx="2">
                  <c:v>Formação humana/capacitação</c:v>
                </c:pt>
                <c:pt idx="3">
                  <c:v>Governanca e gestão</c:v>
                </c:pt>
                <c:pt idx="4">
                  <c:v>Imagem (programas sociais)</c:v>
                </c:pt>
                <c:pt idx="5">
                  <c:v>Desafio open banking e Pix</c:v>
                </c:pt>
                <c:pt idx="6">
                  <c:v>Tecnologia</c:v>
                </c:pt>
                <c:pt idx="7">
                  <c:v>ESG</c:v>
                </c:pt>
                <c:pt idx="8">
                  <c:v>Estratégia política</c:v>
                </c:pt>
                <c:pt idx="9">
                  <c:v>Estrátégias estaduais</c:v>
                </c:pt>
              </c:strCache>
            </c:strRef>
          </c:cat>
          <c:val>
            <c:numRef>
              <c:f>Graficos!$B$90:$B$99</c:f>
              <c:numCache>
                <c:formatCode>0%</c:formatCode>
                <c:ptCount val="10"/>
                <c:pt idx="0">
                  <c:v>1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0.25</c:v>
                </c:pt>
                <c:pt idx="9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5-4E58-80DE-F68A661D1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90153472"/>
        <c:axId val="1690153888"/>
      </c:barChart>
      <c:catAx>
        <c:axId val="1690153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0153888"/>
        <c:crosses val="autoZero"/>
        <c:auto val="1"/>
        <c:lblAlgn val="ctr"/>
        <c:lblOffset val="100"/>
        <c:noMultiLvlLbl val="0"/>
      </c:catAx>
      <c:valAx>
        <c:axId val="1690153888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901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8B728-3026-4D7D-B77D-BC39FA2E5AAE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751A-562E-4C2B-A061-183A6EECF0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29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05AF6-C3FC-46C6-A121-E4C4DCE336E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1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05AF6-C3FC-46C6-A121-E4C4DCE336E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4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48880" y="4147151"/>
            <a:ext cx="7094240" cy="1536576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0046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77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 (uso preferenci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609C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8131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1FD15-5EB9-B543-BEAF-E621F81B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609C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899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 (uso restrito - sem s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188640"/>
            <a:ext cx="331169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6870D2C-AE61-C24C-B459-7F960A7F5AAF}"/>
              </a:ext>
            </a:extLst>
          </p:cNvPr>
          <p:cNvSpPr/>
          <p:nvPr userDrawn="1"/>
        </p:nvSpPr>
        <p:spPr>
          <a:xfrm>
            <a:off x="0" y="188640"/>
            <a:ext cx="12192000" cy="6043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19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188640"/>
            <a:ext cx="12192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76B8C97-9097-2248-9166-9EB2A8A3671D}"/>
              </a:ext>
            </a:extLst>
          </p:cNvPr>
          <p:cNvSpPr/>
          <p:nvPr userDrawn="1"/>
        </p:nvSpPr>
        <p:spPr>
          <a:xfrm>
            <a:off x="-181627" y="0"/>
            <a:ext cx="124571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73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759C2C-2ECA-914C-B21D-EF56F4D3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CD4B-9BDD-4A67-A43E-23898CF3068A}" type="datetimeFigureOut">
              <a:rPr lang="pt-BR" smtClean="0"/>
              <a:pPr/>
              <a:t>11/03/2022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35B92B1-6530-4946-8EF8-B1F9E3E4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A88972-6924-1742-ACEA-FD6B702C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6B2C99A-82F0-6840-8796-7A25A1478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0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Últim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8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85248" y="544141"/>
            <a:ext cx="818092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360" y="1657747"/>
            <a:ext cx="11521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CD4B-9BDD-4A67-A43E-23898CF3068A}" type="datetimeFigureOut">
              <a:rPr lang="pt-BR" smtClean="0"/>
              <a:pPr/>
              <a:t>11/03/2022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54C1-D574-45EA-87DD-7555B6C1C1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1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14B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3.sv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4827E2D2-ADB8-DD48-864C-68A9B58B2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84" y="2616200"/>
            <a:ext cx="787400" cy="825500"/>
          </a:xfrm>
          <a:prstGeom prst="rect">
            <a:avLst/>
          </a:prstGeom>
        </p:spPr>
      </p:pic>
      <p:pic>
        <p:nvPicPr>
          <p:cNvPr id="29" name="Imagem 28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682B8BCF-E2F6-B648-A481-B39340C20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98" y="1815740"/>
            <a:ext cx="5877173" cy="21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394423A9-4F32-1448-AEEB-BF6AB9D0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2" r="40474" b="71088"/>
          <a:stretch/>
        </p:blipFill>
        <p:spPr>
          <a:xfrm>
            <a:off x="5056472" y="493705"/>
            <a:ext cx="2079056" cy="1982804"/>
          </a:xfrm>
          <a:prstGeom prst="rect">
            <a:avLst/>
          </a:prstGeom>
        </p:spPr>
      </p:pic>
      <p:pic>
        <p:nvPicPr>
          <p:cNvPr id="25" name="Imagem 24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A3151543-A489-1842-8C12-BB6F6CD77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0" t="13193" r="25237" b="62105"/>
          <a:stretch/>
        </p:blipFill>
        <p:spPr>
          <a:xfrm>
            <a:off x="7777286" y="1133785"/>
            <a:ext cx="1617044" cy="1694046"/>
          </a:xfrm>
          <a:prstGeom prst="rect">
            <a:avLst/>
          </a:prstGeom>
        </p:spPr>
      </p:pic>
      <p:pic>
        <p:nvPicPr>
          <p:cNvPr id="26" name="Imagem 25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E711FBF0-D113-794D-A77F-65E9623C9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9" t="37895" r="8343" b="26456"/>
          <a:stretch/>
        </p:blipFill>
        <p:spPr>
          <a:xfrm>
            <a:off x="8257960" y="2857282"/>
            <a:ext cx="3484347" cy="2444818"/>
          </a:xfrm>
          <a:prstGeom prst="rect">
            <a:avLst/>
          </a:prstGeom>
        </p:spPr>
      </p:pic>
      <p:pic>
        <p:nvPicPr>
          <p:cNvPr id="27" name="Imagem 26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E631FB12-8EDB-394F-B573-F8929EAD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7" t="62597" r="35974" b="18175"/>
          <a:stretch/>
        </p:blipFill>
        <p:spPr>
          <a:xfrm>
            <a:off x="5676803" y="4699012"/>
            <a:ext cx="2290812" cy="1318662"/>
          </a:xfrm>
          <a:prstGeom prst="rect">
            <a:avLst/>
          </a:prstGeom>
        </p:spPr>
      </p:pic>
      <p:pic>
        <p:nvPicPr>
          <p:cNvPr id="29" name="Imagem 28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87173018-0FC4-2F44-BA27-F8C5F9443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33825" r="66132" b="43860"/>
          <a:stretch/>
        </p:blipFill>
        <p:spPr>
          <a:xfrm>
            <a:off x="1242910" y="3012862"/>
            <a:ext cx="2290812" cy="1530416"/>
          </a:xfrm>
          <a:prstGeom prst="rect">
            <a:avLst/>
          </a:prstGeom>
        </p:spPr>
      </p:pic>
      <p:pic>
        <p:nvPicPr>
          <p:cNvPr id="30" name="Imagem 29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0012CA85-F95F-EB42-AE50-881EA49D8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13193" r="57526" b="66176"/>
          <a:stretch/>
        </p:blipFill>
        <p:spPr>
          <a:xfrm>
            <a:off x="1670681" y="1501404"/>
            <a:ext cx="2454443" cy="1414914"/>
          </a:xfrm>
          <a:prstGeom prst="rect">
            <a:avLst/>
          </a:prstGeom>
        </p:spPr>
      </p:pic>
      <p:pic>
        <p:nvPicPr>
          <p:cNvPr id="31" name="Imagem 30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D8DB75FB-89E9-4A41-9E5A-20AAECF2B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35088" r="37948" b="46386"/>
          <a:stretch/>
        </p:blipFill>
        <p:spPr>
          <a:xfrm>
            <a:off x="4194593" y="3081858"/>
            <a:ext cx="3339966" cy="12705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11ECC4-640F-5944-9D5B-DDD40962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sistêmica</a:t>
            </a:r>
          </a:p>
        </p:txBody>
      </p:sp>
      <p:pic>
        <p:nvPicPr>
          <p:cNvPr id="5" name="Imagem 4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6C06F803-6AE7-5447-AA55-2EDFF022A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0" t="55267" r="54772" b="13253"/>
          <a:stretch/>
        </p:blipFill>
        <p:spPr>
          <a:xfrm>
            <a:off x="3310692" y="4205374"/>
            <a:ext cx="2165020" cy="215892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3E0A9E-2467-42F6-AA28-CE4F2249EC14}"/>
              </a:ext>
            </a:extLst>
          </p:cNvPr>
          <p:cNvSpPr txBox="1"/>
          <p:nvPr/>
        </p:nvSpPr>
        <p:spPr>
          <a:xfrm>
            <a:off x="5306938" y="2119355"/>
            <a:ext cx="9571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0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4796E-C507-4AA8-93C7-CCDF4484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48" y="544141"/>
            <a:ext cx="9126376" cy="9409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dirty="0"/>
              <a:t>Diagnóstico da maturidade organizacional em ESG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FF6044-118F-4A16-BAE6-EF0CDA6132DA}"/>
              </a:ext>
            </a:extLst>
          </p:cNvPr>
          <p:cNvSpPr txBox="1"/>
          <p:nvPr/>
        </p:nvSpPr>
        <p:spPr>
          <a:xfrm>
            <a:off x="445273" y="1632247"/>
            <a:ext cx="4277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Método de estruturação (dimensões)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2509B7-D109-4D24-8346-383DB79BD97A}"/>
              </a:ext>
            </a:extLst>
          </p:cNvPr>
          <p:cNvSpPr txBox="1"/>
          <p:nvPr/>
        </p:nvSpPr>
        <p:spPr>
          <a:xfrm>
            <a:off x="5220890" y="1619792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Cálculo do índice ESG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33D5B5-BE3B-403E-BDBB-4E5B88E55488}"/>
              </a:ext>
            </a:extLst>
          </p:cNvPr>
          <p:cNvSpPr txBox="1"/>
          <p:nvPr/>
        </p:nvSpPr>
        <p:spPr>
          <a:xfrm>
            <a:off x="8824580" y="1632247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Nível de maturidade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844FE81-19BF-4F92-B44C-5EA6E190CB4F}"/>
              </a:ext>
            </a:extLst>
          </p:cNvPr>
          <p:cNvSpPr txBox="1"/>
          <p:nvPr/>
        </p:nvSpPr>
        <p:spPr>
          <a:xfrm>
            <a:off x="5220890" y="2325737"/>
            <a:ext cx="29838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Cada dimensão </a:t>
            </a:r>
            <a:r>
              <a:rPr lang="pt-BR" sz="14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ESG é desdobrada em temas, com pesos que totalizam 100%.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 tema é detalhado em questões que requerem práticas ou processos de acordo com cada dimensão.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Para cada prática é elaborada uma questão com 4 opções de </a:t>
            </a:r>
            <a:r>
              <a:rPr kumimoji="0" lang="pt-BR" sz="1400" b="0" i="0" u="none" strike="noStrike" kern="1200" cap="none" spc="0" normalizeH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resposta que definirão o nível de maturidade.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C758A7F-1954-4561-9C38-E38A94D7C82C}"/>
              </a:ext>
            </a:extLst>
          </p:cNvPr>
          <p:cNvSpPr txBox="1"/>
          <p:nvPr/>
        </p:nvSpPr>
        <p:spPr>
          <a:xfrm>
            <a:off x="9777249" y="2706645"/>
            <a:ext cx="23001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Avançado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Intermediário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Inicial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Básico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2C57076-B77A-49BC-BEF8-AA3953004360}"/>
              </a:ext>
            </a:extLst>
          </p:cNvPr>
          <p:cNvSpPr/>
          <p:nvPr/>
        </p:nvSpPr>
        <p:spPr>
          <a:xfrm>
            <a:off x="9368035" y="2728275"/>
            <a:ext cx="365424" cy="28830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1600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02E162B-94AD-497E-96FA-5FD683EED92F}"/>
              </a:ext>
            </a:extLst>
          </p:cNvPr>
          <p:cNvSpPr/>
          <p:nvPr/>
        </p:nvSpPr>
        <p:spPr>
          <a:xfrm>
            <a:off x="9369433" y="3365291"/>
            <a:ext cx="365424" cy="288307"/>
          </a:xfrm>
          <a:prstGeom prst="rect">
            <a:avLst/>
          </a:prstGeom>
          <a:solidFill>
            <a:srgbClr val="1745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1600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3867D01-87E1-477B-9F7D-F05FE7D9C866}"/>
              </a:ext>
            </a:extLst>
          </p:cNvPr>
          <p:cNvSpPr/>
          <p:nvPr/>
        </p:nvSpPr>
        <p:spPr>
          <a:xfrm>
            <a:off x="9370831" y="4002307"/>
            <a:ext cx="365424" cy="288307"/>
          </a:xfrm>
          <a:prstGeom prst="rect">
            <a:avLst/>
          </a:prstGeom>
          <a:solidFill>
            <a:srgbClr val="3064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1600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B1CA7BA-1E55-48BC-B646-A8492A921AB8}"/>
              </a:ext>
            </a:extLst>
          </p:cNvPr>
          <p:cNvSpPr/>
          <p:nvPr/>
        </p:nvSpPr>
        <p:spPr>
          <a:xfrm>
            <a:off x="9372229" y="4639323"/>
            <a:ext cx="365424" cy="2883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BR" sz="1600" ker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2686035-6A6A-0C43-9EC5-4E351C4849B8}"/>
              </a:ext>
            </a:extLst>
          </p:cNvPr>
          <p:cNvGrpSpPr/>
          <p:nvPr/>
        </p:nvGrpSpPr>
        <p:grpSpPr>
          <a:xfrm>
            <a:off x="580492" y="4335401"/>
            <a:ext cx="1604687" cy="853685"/>
            <a:chOff x="163663" y="5043504"/>
            <a:chExt cx="1765157" cy="853685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0A8EB250-8324-0548-9524-DD65F35F5BFF}"/>
                </a:ext>
              </a:extLst>
            </p:cNvPr>
            <p:cNvSpPr/>
            <p:nvPr/>
          </p:nvSpPr>
          <p:spPr>
            <a:xfrm>
              <a:off x="163663" y="5043504"/>
              <a:ext cx="1745239" cy="595107"/>
            </a:xfrm>
            <a:prstGeom prst="roundRect">
              <a:avLst/>
            </a:prstGeom>
            <a:solidFill>
              <a:srgbClr val="94C2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kumimoji="0" lang="pt-BR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mbiental</a:t>
              </a:r>
              <a:endParaRPr kumimoji="0" lang="pt-B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Gráfico 24" descr="Mão aberta com planta com preenchimento sólido">
              <a:extLst>
                <a:ext uri="{FF2B5EF4-FFF2-40B4-BE49-F238E27FC236}">
                  <a16:creationId xmlns:a16="http://schemas.microsoft.com/office/drawing/2014/main" id="{D902412E-A3B8-C340-B530-761101DE0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276" y="5164787"/>
              <a:ext cx="352541" cy="352541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1A79372-5C25-3643-9C6E-2F6A876693C0}"/>
                </a:ext>
              </a:extLst>
            </p:cNvPr>
            <p:cNvSpPr txBox="1"/>
            <p:nvPr/>
          </p:nvSpPr>
          <p:spPr>
            <a:xfrm>
              <a:off x="1383606" y="5589412"/>
              <a:ext cx="545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94C23E"/>
                  </a:solidFill>
                </a:rPr>
                <a:t>30%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2D20C342-AA8F-F644-BC97-0F08EAD8E222}"/>
              </a:ext>
            </a:extLst>
          </p:cNvPr>
          <p:cNvGrpSpPr/>
          <p:nvPr/>
        </p:nvGrpSpPr>
        <p:grpSpPr>
          <a:xfrm>
            <a:off x="3000352" y="4335401"/>
            <a:ext cx="1586580" cy="853685"/>
            <a:chOff x="2820326" y="4335401"/>
            <a:chExt cx="1745239" cy="853685"/>
          </a:xfrm>
        </p:grpSpPr>
        <p:sp>
          <p:nvSpPr>
            <p:cNvPr id="23" name="Retângulo Arredondado 22">
              <a:extLst>
                <a:ext uri="{FF2B5EF4-FFF2-40B4-BE49-F238E27FC236}">
                  <a16:creationId xmlns:a16="http://schemas.microsoft.com/office/drawing/2014/main" id="{C0F7749F-D020-3442-B000-3A0BB8DAA536}"/>
                </a:ext>
              </a:extLst>
            </p:cNvPr>
            <p:cNvSpPr/>
            <p:nvPr/>
          </p:nvSpPr>
          <p:spPr>
            <a:xfrm>
              <a:off x="2820326" y="4335401"/>
              <a:ext cx="1745239" cy="595107"/>
            </a:xfrm>
            <a:prstGeom prst="roundRect">
              <a:avLst/>
            </a:prstGeom>
            <a:solidFill>
              <a:srgbClr val="EC6A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kumimoji="0" lang="pt-BR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ocial</a:t>
              </a:r>
              <a:endParaRPr kumimoji="0" lang="pt-B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Gráfico 25" descr="Brinde com preenchimento sólido">
              <a:extLst>
                <a:ext uri="{FF2B5EF4-FFF2-40B4-BE49-F238E27FC236}">
                  <a16:creationId xmlns:a16="http://schemas.microsoft.com/office/drawing/2014/main" id="{97ED017C-F728-E247-8754-524563C8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01518" y="4456684"/>
              <a:ext cx="352541" cy="352541"/>
            </a:xfrm>
            <a:prstGeom prst="rect">
              <a:avLst/>
            </a:prstGeom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83237CA4-5174-714B-BFBA-A47A4EED2771}"/>
                </a:ext>
              </a:extLst>
            </p:cNvPr>
            <p:cNvSpPr txBox="1"/>
            <p:nvPr/>
          </p:nvSpPr>
          <p:spPr>
            <a:xfrm>
              <a:off x="4017679" y="4881309"/>
              <a:ext cx="545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rgbClr val="EC6A0D"/>
                  </a:solidFill>
                </a:rPr>
                <a:t>30%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3201993-6087-7344-BE76-8DC4EFA21AF4}"/>
              </a:ext>
            </a:extLst>
          </p:cNvPr>
          <p:cNvGrpSpPr/>
          <p:nvPr/>
        </p:nvGrpSpPr>
        <p:grpSpPr>
          <a:xfrm>
            <a:off x="1697936" y="2487502"/>
            <a:ext cx="1751184" cy="857884"/>
            <a:chOff x="1385248" y="2212686"/>
            <a:chExt cx="1751184" cy="857884"/>
          </a:xfrm>
        </p:grpSpPr>
        <p:sp>
          <p:nvSpPr>
            <p:cNvPr id="24" name="Retângulo Arredondado 23">
              <a:extLst>
                <a:ext uri="{FF2B5EF4-FFF2-40B4-BE49-F238E27FC236}">
                  <a16:creationId xmlns:a16="http://schemas.microsoft.com/office/drawing/2014/main" id="{1189411A-63C5-3E4E-87A7-EB1E8F9C7C12}"/>
                </a:ext>
              </a:extLst>
            </p:cNvPr>
            <p:cNvSpPr/>
            <p:nvPr/>
          </p:nvSpPr>
          <p:spPr>
            <a:xfrm>
              <a:off x="1385248" y="2212686"/>
              <a:ext cx="1745239" cy="595107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b="1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governança</a:t>
              </a:r>
              <a:endParaRPr kumimoji="0" lang="pt-B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Gráfico 26" descr="Bússola de mapa com preenchimento sólido">
              <a:extLst>
                <a:ext uri="{FF2B5EF4-FFF2-40B4-BE49-F238E27FC236}">
                  <a16:creationId xmlns:a16="http://schemas.microsoft.com/office/drawing/2014/main" id="{43D86B71-78D2-8544-9A88-784545446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66991" y="2333969"/>
              <a:ext cx="352541" cy="352541"/>
            </a:xfrm>
            <a:prstGeom prst="rect">
              <a:avLst/>
            </a:prstGeom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8AD3A97-B85F-2243-A862-0144ADCC0CA6}"/>
                </a:ext>
              </a:extLst>
            </p:cNvPr>
            <p:cNvSpPr txBox="1"/>
            <p:nvPr/>
          </p:nvSpPr>
          <p:spPr>
            <a:xfrm>
              <a:off x="2640783" y="2762793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tx2"/>
                  </a:solidFill>
                </a:rPr>
                <a:t>40%</a:t>
              </a:r>
            </a:p>
          </p:txBody>
        </p: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975D5F38-6BBC-D44D-A6E4-90165778555F}"/>
              </a:ext>
            </a:extLst>
          </p:cNvPr>
          <p:cNvSpPr/>
          <p:nvPr/>
        </p:nvSpPr>
        <p:spPr>
          <a:xfrm>
            <a:off x="5042367" y="2093030"/>
            <a:ext cx="3223015" cy="348878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C59580B-BEAA-184C-955E-3D49D88E2897}"/>
              </a:ext>
            </a:extLst>
          </p:cNvPr>
          <p:cNvSpPr/>
          <p:nvPr/>
        </p:nvSpPr>
        <p:spPr>
          <a:xfrm>
            <a:off x="8584673" y="2093030"/>
            <a:ext cx="3223015" cy="348878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F7B1ECA-0201-3746-9D5F-9A8B5F921C74}"/>
              </a:ext>
            </a:extLst>
          </p:cNvPr>
          <p:cNvSpPr/>
          <p:nvPr/>
        </p:nvSpPr>
        <p:spPr>
          <a:xfrm>
            <a:off x="445273" y="2093030"/>
            <a:ext cx="4277803" cy="348878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4A92EA1F-F2B4-2041-B909-CDC949B3297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14911" y="3499830"/>
            <a:ext cx="393700" cy="33020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9CFEE4AA-D086-7D45-8F38-C44426CEA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5400000">
            <a:off x="2383001" y="4453076"/>
            <a:ext cx="393700" cy="330200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5DE52FFD-752D-5540-ABD8-BCFA07BCB28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800000">
            <a:off x="1188398" y="3499830"/>
            <a:ext cx="393700" cy="330200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558F889B-3836-8442-B037-442B937B16C1}"/>
              </a:ext>
            </a:extLst>
          </p:cNvPr>
          <p:cNvSpPr txBox="1"/>
          <p:nvPr/>
        </p:nvSpPr>
        <p:spPr>
          <a:xfrm>
            <a:off x="1968044" y="3664930"/>
            <a:ext cx="1260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ESG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D8BF31-97AB-46CC-85E8-24B4EF48B630}"/>
              </a:ext>
            </a:extLst>
          </p:cNvPr>
          <p:cNvSpPr txBox="1"/>
          <p:nvPr/>
        </p:nvSpPr>
        <p:spPr>
          <a:xfrm rot="19312176">
            <a:off x="10289136" y="611860"/>
            <a:ext cx="178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l"/>
              </a:rPr>
              <a:t>Proposta</a:t>
            </a:r>
          </a:p>
        </p:txBody>
      </p:sp>
    </p:spTree>
    <p:extLst>
      <p:ext uri="{BB962C8B-B14F-4D97-AF65-F5344CB8AC3E}">
        <p14:creationId xmlns:p14="http://schemas.microsoft.com/office/powerpoint/2010/main" val="276439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A2BB83E5-EF2E-49AA-AD9D-E858701E88D8}"/>
              </a:ext>
            </a:extLst>
          </p:cNvPr>
          <p:cNvSpPr/>
          <p:nvPr/>
        </p:nvSpPr>
        <p:spPr>
          <a:xfrm>
            <a:off x="1408044" y="677078"/>
            <a:ext cx="68069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pt-BR" sz="3600" dirty="0">
                <a:solidFill>
                  <a:srgbClr val="35609C"/>
                </a:solidFill>
                <a:latin typeface="+mj-lt"/>
                <a:ea typeface="+mj-ea"/>
                <a:cs typeface="+mj-cs"/>
              </a:rPr>
              <a:t>Exemplos de Indicadores ESG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59851FB7-1679-41C1-9C0D-8A8CD362C62D}"/>
              </a:ext>
            </a:extLst>
          </p:cNvPr>
          <p:cNvSpPr/>
          <p:nvPr/>
        </p:nvSpPr>
        <p:spPr>
          <a:xfrm>
            <a:off x="519710" y="1876927"/>
            <a:ext cx="2555204" cy="4048556"/>
          </a:xfrm>
          <a:prstGeom prst="roundRect">
            <a:avLst>
              <a:gd name="adj" fmla="val 8576"/>
            </a:avLst>
          </a:prstGeom>
          <a:solidFill>
            <a:sysClr val="window" lastClr="FFFFFF"/>
          </a:solidFill>
          <a:ln w="12700" cap="flat" cmpd="sng" algn="ctr">
            <a:solidFill>
              <a:srgbClr val="94C23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Eficiência das fontes energéticas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Riscos e mudanças climáticas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racional de água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Biodiversidade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Reflorestamento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de resíduos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Impactos ambientais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Políticas de desmatamento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Logística reserva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Reduzir ou eliminar a poluição do ar e da água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Estratégias de reciclagem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7AF93D92-D0FF-4CB6-83E1-C1ECC946F05F}"/>
              </a:ext>
            </a:extLst>
          </p:cNvPr>
          <p:cNvSpPr/>
          <p:nvPr/>
        </p:nvSpPr>
        <p:spPr>
          <a:xfrm>
            <a:off x="3420901" y="1876927"/>
            <a:ext cx="2555204" cy="4048556"/>
          </a:xfrm>
          <a:prstGeom prst="roundRect">
            <a:avLst>
              <a:gd name="adj" fmla="val 8576"/>
            </a:avLst>
          </a:prstGeom>
          <a:solidFill>
            <a:sysClr val="window" lastClr="FFFFFF"/>
          </a:solidFill>
          <a:ln w="12700" cap="flat" cmpd="sng" algn="ctr">
            <a:solidFill>
              <a:srgbClr val="EC6A0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Direitos Humanos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Inclusão, igualdade e diversidade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Políticas de atração e retenção de funcionários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Relações de trabalho (saúde, segurança e bem estar)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Envolvimento da comunidade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Fornecedores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Clientes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Equidade de gênero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Participação em programas culturais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Capacitação e educação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E47240A7-7605-4749-A1C5-F6688A3EEB07}"/>
              </a:ext>
            </a:extLst>
          </p:cNvPr>
          <p:cNvSpPr/>
          <p:nvPr/>
        </p:nvSpPr>
        <p:spPr>
          <a:xfrm>
            <a:off x="6324281" y="1876927"/>
            <a:ext cx="2555204" cy="4048556"/>
          </a:xfrm>
          <a:prstGeom prst="roundRect">
            <a:avLst>
              <a:gd name="adj" fmla="val 8576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Avaliar e gerenciar os riscos de </a:t>
            </a:r>
            <a:r>
              <a:rPr lang="pt-BR" sz="1400" kern="0" dirty="0" err="1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(antifraude e anticorrupção)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Comitês de ética, transparência,  integridade e sustentabilidade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Regulamentações e políticas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Independência, equidade e diversidade nos conselhos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Transparência financeira/contábil e prestação de contas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Remuneração e diversidade dos conselhos</a:t>
            </a: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00DD1623-3B78-4591-9D36-1701C742621E}"/>
              </a:ext>
            </a:extLst>
          </p:cNvPr>
          <p:cNvSpPr/>
          <p:nvPr/>
        </p:nvSpPr>
        <p:spPr>
          <a:xfrm>
            <a:off x="278709" y="1488669"/>
            <a:ext cx="2322913" cy="792088"/>
          </a:xfrm>
          <a:prstGeom prst="roundRect">
            <a:avLst/>
          </a:prstGeom>
          <a:solidFill>
            <a:srgbClr val="94C2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a</a:t>
            </a:r>
            <a:r>
              <a:rPr kumimoji="0" lang="pt-B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mbiental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" name="Retângulo Arredondado 45">
            <a:extLst>
              <a:ext uri="{FF2B5EF4-FFF2-40B4-BE49-F238E27FC236}">
                <a16:creationId xmlns:a16="http://schemas.microsoft.com/office/drawing/2014/main" id="{9F1A2A03-A2BD-4447-99D1-E0FF150EFD73}"/>
              </a:ext>
            </a:extLst>
          </p:cNvPr>
          <p:cNvSpPr/>
          <p:nvPr/>
        </p:nvSpPr>
        <p:spPr>
          <a:xfrm>
            <a:off x="3214155" y="1488669"/>
            <a:ext cx="2322913" cy="792088"/>
          </a:xfrm>
          <a:prstGeom prst="roundRect">
            <a:avLst/>
          </a:prstGeom>
          <a:solidFill>
            <a:srgbClr val="EC6A0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0" lang="pt-B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ocial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E633AB19-A149-455F-BD9E-A655A27EE752}"/>
              </a:ext>
            </a:extLst>
          </p:cNvPr>
          <p:cNvSpPr/>
          <p:nvPr/>
        </p:nvSpPr>
        <p:spPr>
          <a:xfrm>
            <a:off x="6117535" y="1488669"/>
            <a:ext cx="2322913" cy="792088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governança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9" name="Gráfico 48" descr="Mão aberta com planta com preenchimento sólido">
            <a:extLst>
              <a:ext uri="{FF2B5EF4-FFF2-40B4-BE49-F238E27FC236}">
                <a16:creationId xmlns:a16="http://schemas.microsoft.com/office/drawing/2014/main" id="{C8702802-60FA-46CD-BACA-82D3C6207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984" y="1650097"/>
            <a:ext cx="469232" cy="469232"/>
          </a:xfrm>
          <a:prstGeom prst="rect">
            <a:avLst/>
          </a:prstGeom>
        </p:spPr>
      </p:pic>
      <p:pic>
        <p:nvPicPr>
          <p:cNvPr id="50" name="Gráfico 49" descr="Brinde com preenchimento sólido">
            <a:extLst>
              <a:ext uri="{FF2B5EF4-FFF2-40B4-BE49-F238E27FC236}">
                <a16:creationId xmlns:a16="http://schemas.microsoft.com/office/drawing/2014/main" id="{FA2B6EA8-F825-45D9-9F44-1AD18DC3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1815" y="1708375"/>
            <a:ext cx="469232" cy="469232"/>
          </a:xfrm>
          <a:prstGeom prst="rect">
            <a:avLst/>
          </a:prstGeom>
        </p:spPr>
      </p:pic>
      <p:pic>
        <p:nvPicPr>
          <p:cNvPr id="51" name="Gráfico 50" descr="Bússola de mapa com preenchimento sólido">
            <a:extLst>
              <a:ext uri="{FF2B5EF4-FFF2-40B4-BE49-F238E27FC236}">
                <a16:creationId xmlns:a16="http://schemas.microsoft.com/office/drawing/2014/main" id="{4C11F2DD-FBB5-4C71-A4C1-11C62CB54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1046" y="1651056"/>
            <a:ext cx="469232" cy="469232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15081AD-B0E6-4348-BDC0-25A80080E823}"/>
              </a:ext>
            </a:extLst>
          </p:cNvPr>
          <p:cNvSpPr/>
          <p:nvPr/>
        </p:nvSpPr>
        <p:spPr>
          <a:xfrm>
            <a:off x="9245051" y="1878325"/>
            <a:ext cx="2555204" cy="4048556"/>
          </a:xfrm>
          <a:prstGeom prst="roundRect">
            <a:avLst>
              <a:gd name="adj" fmla="val 8576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da autogestão:</a:t>
            </a:r>
            <a:endParaRPr lang="pt-BR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3200" lvl="2" indent="-216000">
              <a:buClr>
                <a:schemeClr val="tx1"/>
              </a:buClr>
              <a:buFont typeface="+mj-lt"/>
              <a:buAutoNum type="romanLcPeriod"/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Estrutura de Capital</a:t>
            </a:r>
          </a:p>
          <a:p>
            <a:pPr marL="673200" lvl="2" indent="-216000">
              <a:buClr>
                <a:schemeClr val="tx1"/>
              </a:buClr>
              <a:buFont typeface="+mj-lt"/>
              <a:buAutoNum type="romanLcPeriod"/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Quadro Laboral</a:t>
            </a:r>
          </a:p>
          <a:p>
            <a:pPr marL="673200" lvl="2" indent="-216000">
              <a:buClr>
                <a:schemeClr val="tx1"/>
              </a:buClr>
              <a:buFont typeface="+mj-lt"/>
              <a:buAutoNum type="romanLcPeriod"/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Quadro Social</a:t>
            </a:r>
          </a:p>
          <a:p>
            <a:pPr marL="673200" lvl="2" indent="-216000">
              <a:buClr>
                <a:schemeClr val="tx1"/>
              </a:buClr>
              <a:buFont typeface="+mj-lt"/>
              <a:buAutoNum type="romanLcPeriod"/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Geração de Resultados</a:t>
            </a:r>
          </a:p>
          <a:p>
            <a:pPr marL="673200" lvl="2" indent="-216000">
              <a:buClr>
                <a:schemeClr val="tx1"/>
              </a:buClr>
              <a:buFont typeface="+mj-lt"/>
              <a:buAutoNum type="romanLcPeriod"/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Legalidade</a:t>
            </a: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Matriz de risco </a:t>
            </a:r>
            <a:r>
              <a:rPr lang="pt-BR" sz="12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(descontinuidade das operações) </a:t>
            </a: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de sustentabilidade</a:t>
            </a:r>
            <a:endParaRPr lang="pt-BR" sz="12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Governança</a:t>
            </a:r>
          </a:p>
          <a:p>
            <a:pPr>
              <a:spcAft>
                <a:spcPts val="300"/>
              </a:spcAft>
            </a:pPr>
            <a:r>
              <a:rPr lang="pt-BR" sz="1400" kern="0" dirty="0">
                <a:solidFill>
                  <a:srgbClr val="322B2A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Gestão</a:t>
            </a: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pt-BR" sz="1400" kern="0" dirty="0">
              <a:solidFill>
                <a:srgbClr val="322B2A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Arredondado 46">
            <a:extLst>
              <a:ext uri="{FF2B5EF4-FFF2-40B4-BE49-F238E27FC236}">
                <a16:creationId xmlns:a16="http://schemas.microsoft.com/office/drawing/2014/main" id="{DDBD81A0-7630-4A93-978D-6EB59AABA4F0}"/>
              </a:ext>
            </a:extLst>
          </p:cNvPr>
          <p:cNvSpPr/>
          <p:nvPr/>
        </p:nvSpPr>
        <p:spPr>
          <a:xfrm>
            <a:off x="9038305" y="1490067"/>
            <a:ext cx="2322913" cy="792088"/>
          </a:xfrm>
          <a:prstGeom prst="roundRect">
            <a:avLst/>
          </a:prstGeom>
          <a:solidFill>
            <a:srgbClr val="C684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coop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BA3CC2B-A953-466D-B877-F7F546E28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82" y="1651329"/>
            <a:ext cx="47952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1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35076-8113-4805-9E1F-EC554752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48" y="540672"/>
            <a:ext cx="8180928" cy="9409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Etapas do projeto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B29E83-8DB1-4165-8D6C-57EA365F9E26}"/>
              </a:ext>
            </a:extLst>
          </p:cNvPr>
          <p:cNvGrpSpPr/>
          <p:nvPr/>
        </p:nvGrpSpPr>
        <p:grpSpPr>
          <a:xfrm>
            <a:off x="1095755" y="1741270"/>
            <a:ext cx="10146552" cy="1227599"/>
            <a:chOff x="1095755" y="1741270"/>
            <a:chExt cx="10146552" cy="1227599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9593BC2-8710-0E4F-894D-B61A98FC4771}"/>
                </a:ext>
              </a:extLst>
            </p:cNvPr>
            <p:cNvSpPr/>
            <p:nvPr/>
          </p:nvSpPr>
          <p:spPr>
            <a:xfrm>
              <a:off x="1511166" y="1741270"/>
              <a:ext cx="9731141" cy="1227599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6703DAA-1CCE-3D46-8FE4-EE64AD55C7FF}"/>
                </a:ext>
              </a:extLst>
            </p:cNvPr>
            <p:cNvSpPr/>
            <p:nvPr/>
          </p:nvSpPr>
          <p:spPr>
            <a:xfrm>
              <a:off x="1095755" y="2008535"/>
              <a:ext cx="147419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05C1384-6F83-1347-A49F-DBA769DAEF27}"/>
                </a:ext>
              </a:extLst>
            </p:cNvPr>
            <p:cNvSpPr txBox="1"/>
            <p:nvPr/>
          </p:nvSpPr>
          <p:spPr>
            <a:xfrm>
              <a:off x="1138485" y="1856893"/>
              <a:ext cx="9428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b="1" dirty="0">
                  <a:solidFill>
                    <a:srgbClr val="EC6A0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1ª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2FCC8E7-D0AD-F94A-A6D4-7A0A4C85ED5B}"/>
                </a:ext>
              </a:extLst>
            </p:cNvPr>
            <p:cNvSpPr txBox="1"/>
            <p:nvPr/>
          </p:nvSpPr>
          <p:spPr>
            <a:xfrm>
              <a:off x="1710631" y="2507204"/>
              <a:ext cx="892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rgbClr val="EC6A0D"/>
                  </a:solidFill>
                </a:rPr>
                <a:t>etapa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82B8D26-5F64-43ED-A206-CE9CDF3B0162}"/>
              </a:ext>
            </a:extLst>
          </p:cNvPr>
          <p:cNvGrpSpPr/>
          <p:nvPr/>
        </p:nvGrpSpPr>
        <p:grpSpPr>
          <a:xfrm>
            <a:off x="1102873" y="3201177"/>
            <a:ext cx="10146552" cy="1227599"/>
            <a:chOff x="1102873" y="3201177"/>
            <a:chExt cx="10146552" cy="1227599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568837E-5548-4231-BFE6-9B498CB6F64E}"/>
                </a:ext>
              </a:extLst>
            </p:cNvPr>
            <p:cNvSpPr/>
            <p:nvPr/>
          </p:nvSpPr>
          <p:spPr>
            <a:xfrm>
              <a:off x="1518284" y="3201177"/>
              <a:ext cx="9731141" cy="1227599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6C4DA18-C601-4481-818F-21DFC5198F8D}"/>
                </a:ext>
              </a:extLst>
            </p:cNvPr>
            <p:cNvSpPr/>
            <p:nvPr/>
          </p:nvSpPr>
          <p:spPr>
            <a:xfrm>
              <a:off x="1102873" y="3468442"/>
              <a:ext cx="147419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F84B8532-A098-489B-BD76-51E5BED8572F}"/>
                </a:ext>
              </a:extLst>
            </p:cNvPr>
            <p:cNvSpPr txBox="1"/>
            <p:nvPr/>
          </p:nvSpPr>
          <p:spPr>
            <a:xfrm>
              <a:off x="1145603" y="3316800"/>
              <a:ext cx="9428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b="1" dirty="0">
                  <a:solidFill>
                    <a:srgbClr val="EC6A0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2ª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AA09E83-66A6-4899-A1C4-DEB250FC6768}"/>
                </a:ext>
              </a:extLst>
            </p:cNvPr>
            <p:cNvSpPr txBox="1"/>
            <p:nvPr/>
          </p:nvSpPr>
          <p:spPr>
            <a:xfrm>
              <a:off x="1717749" y="3967111"/>
              <a:ext cx="892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rgbClr val="EC6A0D"/>
                  </a:solidFill>
                </a:rPr>
                <a:t>etapa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8089E99-61EF-4250-B620-2DAD1E81176B}"/>
              </a:ext>
            </a:extLst>
          </p:cNvPr>
          <p:cNvGrpSpPr/>
          <p:nvPr/>
        </p:nvGrpSpPr>
        <p:grpSpPr>
          <a:xfrm>
            <a:off x="1109991" y="4661084"/>
            <a:ext cx="10146552" cy="1227599"/>
            <a:chOff x="1109991" y="4661084"/>
            <a:chExt cx="10146552" cy="1227599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C0F8905-0D5F-49B7-BE73-F7090E5E974F}"/>
                </a:ext>
              </a:extLst>
            </p:cNvPr>
            <p:cNvSpPr/>
            <p:nvPr/>
          </p:nvSpPr>
          <p:spPr>
            <a:xfrm>
              <a:off x="1525402" y="4661084"/>
              <a:ext cx="9731141" cy="1227599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EA49B6D-0286-44C2-8BA9-3225B0CED517}"/>
                </a:ext>
              </a:extLst>
            </p:cNvPr>
            <p:cNvSpPr/>
            <p:nvPr/>
          </p:nvSpPr>
          <p:spPr>
            <a:xfrm>
              <a:off x="1109991" y="4928349"/>
              <a:ext cx="147419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01FFCAC7-00A7-4A9D-A499-ECBD9AD48E8B}"/>
                </a:ext>
              </a:extLst>
            </p:cNvPr>
            <p:cNvSpPr txBox="1"/>
            <p:nvPr/>
          </p:nvSpPr>
          <p:spPr>
            <a:xfrm>
              <a:off x="1152721" y="4776707"/>
              <a:ext cx="9428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b="1" dirty="0">
                  <a:solidFill>
                    <a:srgbClr val="EC6A0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3ª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2CEE12B-8982-4D25-960F-3166149F2DCE}"/>
                </a:ext>
              </a:extLst>
            </p:cNvPr>
            <p:cNvSpPr txBox="1"/>
            <p:nvPr/>
          </p:nvSpPr>
          <p:spPr>
            <a:xfrm>
              <a:off x="1724867" y="5427018"/>
              <a:ext cx="892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rgbClr val="EC6A0D"/>
                  </a:solidFill>
                </a:rPr>
                <a:t>etapa</a:t>
              </a: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50AD99A-AAEF-4F9C-B446-4848BB2D5CFC}"/>
              </a:ext>
            </a:extLst>
          </p:cNvPr>
          <p:cNvSpPr txBox="1"/>
          <p:nvPr/>
        </p:nvSpPr>
        <p:spPr>
          <a:xfrm>
            <a:off x="2584181" y="4959807"/>
            <a:ext cx="80283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100" dirty="0">
                <a:solidFill>
                  <a:prstClr val="black"/>
                </a:solidFill>
                <a:cs typeface="Calibri Light" panose="020F0302020204030204" pitchFamily="34" charset="0"/>
              </a:rPr>
              <a:t>Elaborar </a:t>
            </a:r>
            <a:r>
              <a:rPr lang="pt-BR" sz="2100" b="1" dirty="0">
                <a:solidFill>
                  <a:prstClr val="black"/>
                </a:solidFill>
                <a:cs typeface="Calibri Light" panose="020F0302020204030204" pitchFamily="34" charset="0"/>
              </a:rPr>
              <a:t>manual orientativo ESG </a:t>
            </a:r>
            <a:r>
              <a:rPr lang="pt-BR" sz="2100" dirty="0">
                <a:solidFill>
                  <a:prstClr val="black"/>
                </a:solidFill>
                <a:cs typeface="Calibri Light" panose="020F0302020204030204" pitchFamily="34" charset="0"/>
              </a:rPr>
              <a:t>para integração das práticas de acordo com padrão de mercado para as cooperativas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CB690C8-8F65-402B-AE10-1532B0291767}"/>
              </a:ext>
            </a:extLst>
          </p:cNvPr>
          <p:cNvSpPr txBox="1"/>
          <p:nvPr/>
        </p:nvSpPr>
        <p:spPr>
          <a:xfrm>
            <a:off x="2577063" y="3465717"/>
            <a:ext cx="80283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Estruturar um </a:t>
            </a: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programa de formação aplicada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para implantação das práticas de ESG (ambiental, social e governança).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51FD361-199E-466F-A338-02265B69E692}"/>
              </a:ext>
            </a:extLst>
          </p:cNvPr>
          <p:cNvSpPr txBox="1"/>
          <p:nvPr/>
        </p:nvSpPr>
        <p:spPr>
          <a:xfrm>
            <a:off x="2569945" y="1988718"/>
            <a:ext cx="80283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100" dirty="0">
                <a:solidFill>
                  <a:prstClr val="black"/>
                </a:solidFill>
                <a:cs typeface="Calibri Light" panose="020F0302020204030204" pitchFamily="34" charset="0"/>
              </a:rPr>
              <a:t>Realizar </a:t>
            </a:r>
            <a:r>
              <a:rPr lang="pt-BR" sz="2100" b="1" dirty="0">
                <a:solidFill>
                  <a:prstClr val="black"/>
                </a:solidFill>
                <a:cs typeface="Calibri Light" panose="020F0302020204030204" pitchFamily="34" charset="0"/>
              </a:rPr>
              <a:t>diagnóstico do nível de maturidade </a:t>
            </a:r>
            <a:r>
              <a:rPr lang="pt-BR" sz="2100" dirty="0">
                <a:solidFill>
                  <a:prstClr val="black"/>
                </a:solidFill>
                <a:cs typeface="Calibri Light" panose="020F0302020204030204" pitchFamily="34" charset="0"/>
              </a:rPr>
              <a:t>das práticas de ESG nas dimensões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ambiental, social e governança</a:t>
            </a:r>
          </a:p>
        </p:txBody>
      </p:sp>
    </p:spTree>
    <p:extLst>
      <p:ext uri="{BB962C8B-B14F-4D97-AF65-F5344CB8AC3E}">
        <p14:creationId xmlns:p14="http://schemas.microsoft.com/office/powerpoint/2010/main" val="183359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35076-8113-4805-9E1F-EC554752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248" y="540672"/>
            <a:ext cx="8180928" cy="9409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Etapas do projeto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B29E83-8DB1-4165-8D6C-57EA365F9E26}"/>
              </a:ext>
            </a:extLst>
          </p:cNvPr>
          <p:cNvGrpSpPr/>
          <p:nvPr/>
        </p:nvGrpSpPr>
        <p:grpSpPr>
          <a:xfrm>
            <a:off x="1095755" y="1741270"/>
            <a:ext cx="10146552" cy="1227599"/>
            <a:chOff x="1095755" y="1741270"/>
            <a:chExt cx="10146552" cy="1227599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9593BC2-8710-0E4F-894D-B61A98FC4771}"/>
                </a:ext>
              </a:extLst>
            </p:cNvPr>
            <p:cNvSpPr/>
            <p:nvPr/>
          </p:nvSpPr>
          <p:spPr>
            <a:xfrm>
              <a:off x="1511166" y="1741270"/>
              <a:ext cx="9731141" cy="1227599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6703DAA-1CCE-3D46-8FE4-EE64AD55C7FF}"/>
                </a:ext>
              </a:extLst>
            </p:cNvPr>
            <p:cNvSpPr/>
            <p:nvPr/>
          </p:nvSpPr>
          <p:spPr>
            <a:xfrm>
              <a:off x="1095755" y="2008535"/>
              <a:ext cx="147419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05C1384-6F83-1347-A49F-DBA769DAEF27}"/>
                </a:ext>
              </a:extLst>
            </p:cNvPr>
            <p:cNvSpPr txBox="1"/>
            <p:nvPr/>
          </p:nvSpPr>
          <p:spPr>
            <a:xfrm>
              <a:off x="1138485" y="1856893"/>
              <a:ext cx="9428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b="1" dirty="0">
                  <a:solidFill>
                    <a:srgbClr val="EC6A0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4ª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2FCC8E7-D0AD-F94A-A6D4-7A0A4C85ED5B}"/>
                </a:ext>
              </a:extLst>
            </p:cNvPr>
            <p:cNvSpPr txBox="1"/>
            <p:nvPr/>
          </p:nvSpPr>
          <p:spPr>
            <a:xfrm>
              <a:off x="1710631" y="2507204"/>
              <a:ext cx="892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rgbClr val="EC6A0D"/>
                  </a:solidFill>
                </a:rPr>
                <a:t>etapa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82B8D26-5F64-43ED-A206-CE9CDF3B0162}"/>
              </a:ext>
            </a:extLst>
          </p:cNvPr>
          <p:cNvGrpSpPr/>
          <p:nvPr/>
        </p:nvGrpSpPr>
        <p:grpSpPr>
          <a:xfrm>
            <a:off x="1102873" y="3201177"/>
            <a:ext cx="10146552" cy="1227599"/>
            <a:chOff x="1102873" y="3201177"/>
            <a:chExt cx="10146552" cy="1227599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568837E-5548-4231-BFE6-9B498CB6F64E}"/>
                </a:ext>
              </a:extLst>
            </p:cNvPr>
            <p:cNvSpPr/>
            <p:nvPr/>
          </p:nvSpPr>
          <p:spPr>
            <a:xfrm>
              <a:off x="1518284" y="3201177"/>
              <a:ext cx="9731141" cy="1227599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6C4DA18-C601-4481-818F-21DFC5198F8D}"/>
                </a:ext>
              </a:extLst>
            </p:cNvPr>
            <p:cNvSpPr/>
            <p:nvPr/>
          </p:nvSpPr>
          <p:spPr>
            <a:xfrm>
              <a:off x="1102873" y="3468442"/>
              <a:ext cx="147419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F84B8532-A098-489B-BD76-51E5BED8572F}"/>
                </a:ext>
              </a:extLst>
            </p:cNvPr>
            <p:cNvSpPr txBox="1"/>
            <p:nvPr/>
          </p:nvSpPr>
          <p:spPr>
            <a:xfrm>
              <a:off x="1145603" y="3316800"/>
              <a:ext cx="9428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b="1" dirty="0">
                  <a:solidFill>
                    <a:srgbClr val="EC6A0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5ª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AA09E83-66A6-4899-A1C4-DEB250FC6768}"/>
                </a:ext>
              </a:extLst>
            </p:cNvPr>
            <p:cNvSpPr txBox="1"/>
            <p:nvPr/>
          </p:nvSpPr>
          <p:spPr>
            <a:xfrm>
              <a:off x="1717749" y="3967111"/>
              <a:ext cx="892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rgbClr val="EC6A0D"/>
                  </a:solidFill>
                </a:rPr>
                <a:t>etapa</a:t>
              </a: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CB20B60-EA07-41ED-97EB-62BAD9D5243F}"/>
              </a:ext>
            </a:extLst>
          </p:cNvPr>
          <p:cNvSpPr txBox="1"/>
          <p:nvPr/>
        </p:nvSpPr>
        <p:spPr>
          <a:xfrm>
            <a:off x="2569945" y="1968645"/>
            <a:ext cx="83430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100" dirty="0"/>
              <a:t>Organizar e padronizar os </a:t>
            </a:r>
            <a:r>
              <a:rPr lang="pt-BR" sz="2100" b="1" dirty="0"/>
              <a:t>dados e indicadores</a:t>
            </a:r>
            <a:r>
              <a:rPr lang="pt-BR" sz="2100" dirty="0"/>
              <a:t> de ESG na central de indicadores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0C1C321-DC5D-4287-9121-5F71395DBA10}"/>
              </a:ext>
            </a:extLst>
          </p:cNvPr>
          <p:cNvSpPr txBox="1"/>
          <p:nvPr/>
        </p:nvSpPr>
        <p:spPr>
          <a:xfrm>
            <a:off x="2577063" y="3474263"/>
            <a:ext cx="83359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100" dirty="0"/>
              <a:t>Desenvolver </a:t>
            </a:r>
            <a:r>
              <a:rPr lang="pt-BR" sz="2100" b="1" dirty="0"/>
              <a:t>método de avaliação e certificação </a:t>
            </a:r>
            <a:r>
              <a:rPr lang="pt-BR" sz="2100" dirty="0"/>
              <a:t>de cooperativas considerando a geração de valor econômico aliada às questões de ESG</a:t>
            </a:r>
          </a:p>
        </p:txBody>
      </p:sp>
    </p:spTree>
    <p:extLst>
      <p:ext uri="{BB962C8B-B14F-4D97-AF65-F5344CB8AC3E}">
        <p14:creationId xmlns:p14="http://schemas.microsoft.com/office/powerpoint/2010/main" val="184417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759E4816-260B-F14E-802B-EC80CB6B21DA}"/>
              </a:ext>
            </a:extLst>
          </p:cNvPr>
          <p:cNvSpPr/>
          <p:nvPr/>
        </p:nvSpPr>
        <p:spPr>
          <a:xfrm>
            <a:off x="0" y="6191250"/>
            <a:ext cx="12115800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13B0BA3-FE24-4DFD-95E9-FCD605A39C15}"/>
              </a:ext>
            </a:extLst>
          </p:cNvPr>
          <p:cNvGrpSpPr/>
          <p:nvPr/>
        </p:nvGrpSpPr>
        <p:grpSpPr>
          <a:xfrm rot="16200000">
            <a:off x="433340" y="348466"/>
            <a:ext cx="800100" cy="1020289"/>
            <a:chOff x="1773825" y="1974982"/>
            <a:chExt cx="800100" cy="1020289"/>
          </a:xfrm>
        </p:grpSpPr>
        <p:pic>
          <p:nvPicPr>
            <p:cNvPr id="31" name="Imagem 30" descr="Ícone&#10;&#10;Descrição gerada automaticamente">
              <a:extLst>
                <a:ext uri="{FF2B5EF4-FFF2-40B4-BE49-F238E27FC236}">
                  <a16:creationId xmlns:a16="http://schemas.microsoft.com/office/drawing/2014/main" id="{6F91C58D-43E2-4B77-9855-49E3C07D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18275" y="2239621"/>
              <a:ext cx="711200" cy="800100"/>
            </a:xfrm>
            <a:prstGeom prst="rect">
              <a:avLst/>
            </a:prstGeom>
          </p:spPr>
        </p:pic>
        <p:pic>
          <p:nvPicPr>
            <p:cNvPr id="32" name="Imagem 31" descr="Ícone&#10;&#10;Descrição gerada automaticamente">
              <a:extLst>
                <a:ext uri="{FF2B5EF4-FFF2-40B4-BE49-F238E27FC236}">
                  <a16:creationId xmlns:a16="http://schemas.microsoft.com/office/drawing/2014/main" id="{EB65AE77-96CE-4F3B-A9F5-A635C3CEE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18275" y="1930532"/>
              <a:ext cx="711200" cy="800100"/>
            </a:xfrm>
            <a:prstGeom prst="rect">
              <a:avLst/>
            </a:prstGeom>
          </p:spPr>
        </p:pic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717444CA-94A1-42BF-9E34-9B2CD2A2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Próximos passos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5513D1-A860-4302-8C95-C8184F235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864" y="1657747"/>
            <a:ext cx="10391687" cy="4525963"/>
          </a:xfrm>
        </p:spPr>
        <p:txBody>
          <a:bodyPr>
            <a:normAutofit/>
          </a:bodyPr>
          <a:lstStyle/>
          <a:p>
            <a:r>
              <a:rPr lang="pt-BR" sz="2400" dirty="0"/>
              <a:t>Realizar 2ª Reunião do Grupo Técnico: 25/03/22 às 14h</a:t>
            </a:r>
          </a:p>
          <a:p>
            <a:r>
              <a:rPr lang="pt-BR" sz="2400" dirty="0"/>
              <a:t>Enviar proposta do instrumento de avaliação das práticas de ESG para avaliação e considerações do Grupo Técnico: 28/03/22</a:t>
            </a:r>
          </a:p>
          <a:p>
            <a:r>
              <a:rPr lang="pt-BR" sz="2400" dirty="0"/>
              <a:t>Devolutiva do instrumento pelo Grupo Técnico até o dia 08/04/22</a:t>
            </a:r>
          </a:p>
          <a:p>
            <a:r>
              <a:rPr lang="pt-BR" sz="2400" dirty="0"/>
              <a:t>Rodar piloto do diagnóstico até o dia 20/04/22</a:t>
            </a:r>
          </a:p>
          <a:p>
            <a:r>
              <a:rPr lang="pt-BR" sz="2400" dirty="0"/>
              <a:t>Homologar o instrumento na 3ª Reunião do GT, 28/04/22</a:t>
            </a:r>
          </a:p>
          <a:p>
            <a:r>
              <a:rPr lang="pt-BR" sz="2400" dirty="0"/>
              <a:t>Disponibilizar sistema de pesquisa até o dia 06/05/22</a:t>
            </a:r>
          </a:p>
          <a:p>
            <a:pPr lvl="1"/>
            <a:r>
              <a:rPr lang="pt-BR" sz="2000" dirty="0"/>
              <a:t>Período da pesquisa de 09 a 31/05/22</a:t>
            </a:r>
          </a:p>
          <a:p>
            <a:r>
              <a:rPr lang="pt-BR" sz="2400" dirty="0"/>
              <a:t>Apresentar os resultados do diagnóstico na 4ª Reunião do GT, 21/06/22</a:t>
            </a:r>
          </a:p>
        </p:txBody>
      </p:sp>
    </p:spTree>
    <p:extLst>
      <p:ext uri="{BB962C8B-B14F-4D97-AF65-F5344CB8AC3E}">
        <p14:creationId xmlns:p14="http://schemas.microsoft.com/office/powerpoint/2010/main" val="136157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569C-D2C1-4898-A6B6-AD240FD6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Participação das cooperativas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120663-075D-465E-ACFE-355EB85FA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98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72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B215F463-9B14-435E-A878-DAD77E2CB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744085"/>
            <a:ext cx="11061700" cy="1358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CF4EF0-6ADA-4A8F-8B17-75CF0483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632A97-35FF-419F-96FC-4FA1044C72EE}"/>
              </a:ext>
            </a:extLst>
          </p:cNvPr>
          <p:cNvSpPr txBox="1"/>
          <p:nvPr/>
        </p:nvSpPr>
        <p:spPr>
          <a:xfrm>
            <a:off x="691078" y="3329413"/>
            <a:ext cx="249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PRC200 - Desenvolvimento sustentável do cooperativismo paranaense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C9E417-5DC5-4D5D-AE44-2E617F225739}"/>
              </a:ext>
            </a:extLst>
          </p:cNvPr>
          <p:cNvSpPr txBox="1"/>
          <p:nvPr/>
        </p:nvSpPr>
        <p:spPr>
          <a:xfrm>
            <a:off x="3522572" y="3355978"/>
            <a:ext cx="195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Alicerces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 Estratégico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C4A2E2-1F92-4ADC-B177-101F2572B267}"/>
              </a:ext>
            </a:extLst>
          </p:cNvPr>
          <p:cNvSpPr txBox="1"/>
          <p:nvPr/>
        </p:nvSpPr>
        <p:spPr>
          <a:xfrm>
            <a:off x="691078" y="5259897"/>
            <a:ext cx="259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15BE06-9ED8-4D86-A4BF-DA5FA8B8761B}"/>
              </a:ext>
            </a:extLst>
          </p:cNvPr>
          <p:cNvSpPr txBox="1"/>
          <p:nvPr/>
        </p:nvSpPr>
        <p:spPr>
          <a:xfrm>
            <a:off x="6225710" y="3323820"/>
            <a:ext cx="249867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Iniciativas estratégicas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Oportunidades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Identificação e seleção dos projetos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5EE6C3-4999-42DA-BB5A-83B78007D805}"/>
              </a:ext>
            </a:extLst>
          </p:cNvPr>
          <p:cNvSpPr txBox="1"/>
          <p:nvPr/>
        </p:nvSpPr>
        <p:spPr>
          <a:xfrm>
            <a:off x="6171522" y="5259897"/>
            <a:ext cx="2467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abr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/21 a </a:t>
            </a: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ago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179828-B898-4A85-B2F4-7E96DA9251FB}"/>
              </a:ext>
            </a:extLst>
          </p:cNvPr>
          <p:cNvSpPr txBox="1"/>
          <p:nvPr/>
        </p:nvSpPr>
        <p:spPr>
          <a:xfrm>
            <a:off x="8944957" y="3326616"/>
            <a:ext cx="2869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Elaboração dos projetos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Plano de ação e monitoramento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Plano de comunicação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 de indicadores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748CB85-3EE5-41A8-8A40-4BC0518D2250}"/>
              </a:ext>
            </a:extLst>
          </p:cNvPr>
          <p:cNvSpPr txBox="1"/>
          <p:nvPr/>
        </p:nvSpPr>
        <p:spPr>
          <a:xfrm>
            <a:off x="9099401" y="5262693"/>
            <a:ext cx="2114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partir de set/21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9ED351-A69E-4D88-8709-74A56845B0B5}"/>
              </a:ext>
            </a:extLst>
          </p:cNvPr>
          <p:cNvSpPr txBox="1"/>
          <p:nvPr/>
        </p:nvSpPr>
        <p:spPr>
          <a:xfrm>
            <a:off x="3388274" y="5259897"/>
            <a:ext cx="259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ago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/20 a </a:t>
            </a: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abr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B7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F53C55-1524-4E7C-BE73-1E19AD5C6493}"/>
              </a:ext>
            </a:extLst>
          </p:cNvPr>
          <p:cNvSpPr txBox="1"/>
          <p:nvPr/>
        </p:nvSpPr>
        <p:spPr>
          <a:xfrm>
            <a:off x="1148193" y="2026618"/>
            <a:ext cx="218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Lançamento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Novo Ciclo do Plano Paraná Cooperativo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746B1FD-6426-4BAB-B359-75CA82297F96}"/>
              </a:ext>
            </a:extLst>
          </p:cNvPr>
          <p:cNvSpPr txBox="1"/>
          <p:nvPr/>
        </p:nvSpPr>
        <p:spPr>
          <a:xfrm>
            <a:off x="4129202" y="2080941"/>
            <a:ext cx="144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Formulação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estratégia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EB004C-06ED-4F03-80F5-5E90DB69000C}"/>
              </a:ext>
            </a:extLst>
          </p:cNvPr>
          <p:cNvSpPr txBox="1"/>
          <p:nvPr/>
        </p:nvSpPr>
        <p:spPr>
          <a:xfrm>
            <a:off x="6830921" y="2118265"/>
            <a:ext cx="172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Desdobramento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estratégico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EC2190-7218-4991-8A9D-4C185776991F}"/>
              </a:ext>
            </a:extLst>
          </p:cNvPr>
          <p:cNvSpPr txBox="1"/>
          <p:nvPr/>
        </p:nvSpPr>
        <p:spPr>
          <a:xfrm>
            <a:off x="9566243" y="2154123"/>
            <a:ext cx="190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Execução 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acompanhamento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300589F-1271-4B03-BA2A-1D1B83463746}"/>
              </a:ext>
            </a:extLst>
          </p:cNvPr>
          <p:cNvSpPr txBox="1"/>
          <p:nvPr/>
        </p:nvSpPr>
        <p:spPr>
          <a:xfrm>
            <a:off x="3707292" y="219270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CCD96A2-0DBF-484A-AF01-437E0B5FCC61}"/>
              </a:ext>
            </a:extLst>
          </p:cNvPr>
          <p:cNvSpPr txBox="1"/>
          <p:nvPr/>
        </p:nvSpPr>
        <p:spPr>
          <a:xfrm>
            <a:off x="6432322" y="219270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C6CBD-580B-42B4-AE19-03C262B236A6}"/>
              </a:ext>
            </a:extLst>
          </p:cNvPr>
          <p:cNvSpPr txBox="1"/>
          <p:nvPr/>
        </p:nvSpPr>
        <p:spPr>
          <a:xfrm>
            <a:off x="9129677" y="219270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D50927A-3C0A-4644-B5AA-AC97D4FE6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1" y="4984314"/>
            <a:ext cx="10826803" cy="2413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183B07B-4BFC-436B-A9BA-87670E8D5782}"/>
              </a:ext>
            </a:extLst>
          </p:cNvPr>
          <p:cNvSpPr txBox="1"/>
          <p:nvPr/>
        </p:nvSpPr>
        <p:spPr>
          <a:xfrm>
            <a:off x="781514" y="219119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560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94800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2B921D9-1B17-4D2E-B931-5B44CB34C0DA}"/>
              </a:ext>
            </a:extLst>
          </p:cNvPr>
          <p:cNvSpPr txBox="1"/>
          <p:nvPr/>
        </p:nvSpPr>
        <p:spPr>
          <a:xfrm>
            <a:off x="1385248" y="1375149"/>
            <a:ext cx="6560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Entrevistas com os presidentes e executivos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C394B1-AC01-4520-AF00-9B53F2FD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Principais temas estratégicos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6CBD6D8-A3B7-461E-B34B-448DE6725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20927"/>
              </p:ext>
            </p:extLst>
          </p:nvPr>
        </p:nvGraphicFramePr>
        <p:xfrm>
          <a:off x="804133" y="2330867"/>
          <a:ext cx="4827545" cy="305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72A0CF3-7344-4263-A60E-55AD77D14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104722"/>
              </p:ext>
            </p:extLst>
          </p:nvPr>
        </p:nvGraphicFramePr>
        <p:xfrm>
          <a:off x="7007441" y="23308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Gráfico 10" descr="Setas de Divisão com preenchimento sólido">
            <a:extLst>
              <a:ext uri="{FF2B5EF4-FFF2-40B4-BE49-F238E27FC236}">
                <a16:creationId xmlns:a16="http://schemas.microsoft.com/office/drawing/2014/main" id="{BA7C32F1-7BEC-4120-82B3-E2970AC7B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133" y="3526196"/>
            <a:ext cx="352541" cy="352541"/>
          </a:xfrm>
          <a:prstGeom prst="rect">
            <a:avLst/>
          </a:prstGeom>
        </p:spPr>
      </p:pic>
      <p:pic>
        <p:nvPicPr>
          <p:cNvPr id="12" name="Gráfico 11" descr="Setas de Divisão com preenchimento sólido">
            <a:extLst>
              <a:ext uri="{FF2B5EF4-FFF2-40B4-BE49-F238E27FC236}">
                <a16:creationId xmlns:a16="http://schemas.microsoft.com/office/drawing/2014/main" id="{124DDADA-4459-4B9D-936D-5444C7DF6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3725" y="4148614"/>
            <a:ext cx="352541" cy="35254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50174F-9238-475B-9D4F-D59F216A39F5}"/>
              </a:ext>
            </a:extLst>
          </p:cNvPr>
          <p:cNvSpPr txBox="1"/>
          <p:nvPr/>
        </p:nvSpPr>
        <p:spPr>
          <a:xfrm>
            <a:off x="804134" y="1917377"/>
            <a:ext cx="1896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Agropecuário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9199BE-6AF7-4E4E-AF28-6C2DF94DBA76}"/>
              </a:ext>
            </a:extLst>
          </p:cNvPr>
          <p:cNvSpPr txBox="1"/>
          <p:nvPr/>
        </p:nvSpPr>
        <p:spPr>
          <a:xfrm>
            <a:off x="6997314" y="1917377"/>
            <a:ext cx="1896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Crédito</a:t>
            </a:r>
          </a:p>
        </p:txBody>
      </p:sp>
    </p:spTree>
    <p:extLst>
      <p:ext uri="{BB962C8B-B14F-4D97-AF65-F5344CB8AC3E}">
        <p14:creationId xmlns:p14="http://schemas.microsoft.com/office/powerpoint/2010/main" val="12800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>
            <a:extLst>
              <a:ext uri="{FF2B5EF4-FFF2-40B4-BE49-F238E27FC236}">
                <a16:creationId xmlns:a16="http://schemas.microsoft.com/office/drawing/2014/main" id="{1D29F379-8A73-4897-8E40-E11C87A75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20" y="4310523"/>
            <a:ext cx="1409700" cy="889000"/>
          </a:xfrm>
          <a:prstGeom prst="rect">
            <a:avLst/>
          </a:prstGeom>
        </p:spPr>
      </p:pic>
      <p:pic>
        <p:nvPicPr>
          <p:cNvPr id="12" name="Imagem 11" descr="Texto&#10;&#10;Descrição gerada automaticamente com confiança média">
            <a:extLst>
              <a:ext uri="{FF2B5EF4-FFF2-40B4-BE49-F238E27FC236}">
                <a16:creationId xmlns:a16="http://schemas.microsoft.com/office/drawing/2014/main" id="{818F013D-1137-7A4D-824E-21DD39B537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3"/>
          <a:stretch/>
        </p:blipFill>
        <p:spPr>
          <a:xfrm>
            <a:off x="4413136" y="272226"/>
            <a:ext cx="6611620" cy="6858000"/>
          </a:xfrm>
          <a:prstGeom prst="rect">
            <a:avLst/>
          </a:prstGeom>
        </p:spPr>
      </p:pic>
      <p:grpSp>
        <p:nvGrpSpPr>
          <p:cNvPr id="145" name="Agrupar 144">
            <a:extLst>
              <a:ext uri="{FF2B5EF4-FFF2-40B4-BE49-F238E27FC236}">
                <a16:creationId xmlns:a16="http://schemas.microsoft.com/office/drawing/2014/main" id="{F0CF472D-0237-B34A-B0F2-C15431D8B8CC}"/>
              </a:ext>
            </a:extLst>
          </p:cNvPr>
          <p:cNvGrpSpPr/>
          <p:nvPr/>
        </p:nvGrpSpPr>
        <p:grpSpPr>
          <a:xfrm>
            <a:off x="4631443" y="1336663"/>
            <a:ext cx="1409700" cy="889000"/>
            <a:chOff x="4656438" y="809711"/>
            <a:chExt cx="1409700" cy="889000"/>
          </a:xfrm>
        </p:grpSpPr>
        <p:pic>
          <p:nvPicPr>
            <p:cNvPr id="80" name="Imagem 79">
              <a:extLst>
                <a:ext uri="{FF2B5EF4-FFF2-40B4-BE49-F238E27FC236}">
                  <a16:creationId xmlns:a16="http://schemas.microsoft.com/office/drawing/2014/main" id="{31C8F8F0-22C6-D84E-933F-8950116B0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438" y="809711"/>
              <a:ext cx="1409700" cy="889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AB96DD53-D017-D74F-BF37-57F724ADF301}"/>
                </a:ext>
              </a:extLst>
            </p:cNvPr>
            <p:cNvSpPr txBox="1"/>
            <p:nvPr/>
          </p:nvSpPr>
          <p:spPr>
            <a:xfrm>
              <a:off x="4806328" y="867712"/>
              <a:ext cx="11099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Representação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institucional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834A050E-1A74-7043-8F15-F97F9B0A5E0D}"/>
              </a:ext>
            </a:extLst>
          </p:cNvPr>
          <p:cNvGrpSpPr/>
          <p:nvPr/>
        </p:nvGrpSpPr>
        <p:grpSpPr>
          <a:xfrm>
            <a:off x="6104528" y="1336663"/>
            <a:ext cx="1409700" cy="1000325"/>
            <a:chOff x="6129523" y="809711"/>
            <a:chExt cx="1409700" cy="1000325"/>
          </a:xfrm>
        </p:grpSpPr>
        <p:pic>
          <p:nvPicPr>
            <p:cNvPr id="81" name="Imagem 80">
              <a:extLst>
                <a:ext uri="{FF2B5EF4-FFF2-40B4-BE49-F238E27FC236}">
                  <a16:creationId xmlns:a16="http://schemas.microsoft.com/office/drawing/2014/main" id="{49B1BD49-9740-494F-B327-A327CDDB8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523" y="809711"/>
              <a:ext cx="1409700" cy="889000"/>
            </a:xfrm>
            <a:prstGeom prst="rect">
              <a:avLst/>
            </a:prstGeom>
          </p:spPr>
        </p:pic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D5B396EC-A6E6-9B40-A9BE-A6396EF9851F}"/>
                </a:ext>
              </a:extLst>
            </p:cNvPr>
            <p:cNvSpPr txBox="1"/>
            <p:nvPr/>
          </p:nvSpPr>
          <p:spPr>
            <a:xfrm>
              <a:off x="6225920" y="825151"/>
              <a:ext cx="1271054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Desenvolvimento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econômico 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financeiro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A42B31D0-1BAF-604B-B35F-8BAAAE810AF7}"/>
              </a:ext>
            </a:extLst>
          </p:cNvPr>
          <p:cNvGrpSpPr/>
          <p:nvPr/>
        </p:nvGrpSpPr>
        <p:grpSpPr>
          <a:xfrm>
            <a:off x="7577613" y="1336663"/>
            <a:ext cx="1409700" cy="889000"/>
            <a:chOff x="7602608" y="809711"/>
            <a:chExt cx="1409700" cy="889000"/>
          </a:xfrm>
        </p:grpSpPr>
        <p:pic>
          <p:nvPicPr>
            <p:cNvPr id="82" name="Imagem 81">
              <a:extLst>
                <a:ext uri="{FF2B5EF4-FFF2-40B4-BE49-F238E27FC236}">
                  <a16:creationId xmlns:a16="http://schemas.microsoft.com/office/drawing/2014/main" id="{8DBBB3E1-3B18-234C-98CB-93ADAEF5C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608" y="809711"/>
              <a:ext cx="1409700" cy="889000"/>
            </a:xfrm>
            <a:prstGeom prst="rect">
              <a:avLst/>
            </a:prstGeom>
          </p:spPr>
        </p:pic>
        <p:sp>
          <p:nvSpPr>
            <p:cNvPr id="123" name="CaixaDeTexto 122">
              <a:extLst>
                <a:ext uri="{FF2B5EF4-FFF2-40B4-BE49-F238E27FC236}">
                  <a16:creationId xmlns:a16="http://schemas.microsoft.com/office/drawing/2014/main" id="{0515B45D-4A81-F146-BDEE-5C045DCA3015}"/>
                </a:ext>
              </a:extLst>
            </p:cNvPr>
            <p:cNvSpPr txBox="1"/>
            <p:nvPr/>
          </p:nvSpPr>
          <p:spPr>
            <a:xfrm>
              <a:off x="7632528" y="867712"/>
              <a:ext cx="1355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Gestão tributária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ato cooperativo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0BE09282-82E8-844B-8D2A-AB0C7D614E49}"/>
              </a:ext>
            </a:extLst>
          </p:cNvPr>
          <p:cNvGrpSpPr/>
          <p:nvPr/>
        </p:nvGrpSpPr>
        <p:grpSpPr>
          <a:xfrm>
            <a:off x="8992138" y="1336663"/>
            <a:ext cx="1523920" cy="889000"/>
            <a:chOff x="9017133" y="809711"/>
            <a:chExt cx="1523920" cy="889000"/>
          </a:xfrm>
        </p:grpSpPr>
        <p:pic>
          <p:nvPicPr>
            <p:cNvPr id="83" name="Imagem 82">
              <a:extLst>
                <a:ext uri="{FF2B5EF4-FFF2-40B4-BE49-F238E27FC236}">
                  <a16:creationId xmlns:a16="http://schemas.microsoft.com/office/drawing/2014/main" id="{C075BCD6-6E6D-0148-B0CE-11CE6F9FC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694" y="809711"/>
              <a:ext cx="1409700" cy="889000"/>
            </a:xfrm>
            <a:prstGeom prst="rect">
              <a:avLst/>
            </a:prstGeom>
          </p:spPr>
        </p:pic>
        <p:sp>
          <p:nvSpPr>
            <p:cNvPr id="124" name="CaixaDeTexto 123">
              <a:extLst>
                <a:ext uri="{FF2B5EF4-FFF2-40B4-BE49-F238E27FC236}">
                  <a16:creationId xmlns:a16="http://schemas.microsoft.com/office/drawing/2014/main" id="{AA4E282B-CD8A-C949-968B-D4D0724C5409}"/>
                </a:ext>
              </a:extLst>
            </p:cNvPr>
            <p:cNvSpPr txBox="1"/>
            <p:nvPr/>
          </p:nvSpPr>
          <p:spPr>
            <a:xfrm>
              <a:off x="9017133" y="834750"/>
              <a:ext cx="15239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Mercados: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Qualidade, Sanidade e Competitividade</a:t>
              </a:r>
            </a:p>
          </p:txBody>
        </p:sp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BCB98891-E5A9-0F45-9FF5-83D2CE3B9051}"/>
              </a:ext>
            </a:extLst>
          </p:cNvPr>
          <p:cNvGrpSpPr/>
          <p:nvPr/>
        </p:nvGrpSpPr>
        <p:grpSpPr>
          <a:xfrm>
            <a:off x="4631443" y="2329322"/>
            <a:ext cx="1409700" cy="893118"/>
            <a:chOff x="4656438" y="1802370"/>
            <a:chExt cx="1409700" cy="893118"/>
          </a:xfrm>
        </p:grpSpPr>
        <p:pic>
          <p:nvPicPr>
            <p:cNvPr id="102" name="Imagem 101">
              <a:extLst>
                <a:ext uri="{FF2B5EF4-FFF2-40B4-BE49-F238E27FC236}">
                  <a16:creationId xmlns:a16="http://schemas.microsoft.com/office/drawing/2014/main" id="{A43780F8-E75A-BB47-A50B-1B66475AA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438" y="1802370"/>
              <a:ext cx="1409700" cy="889000"/>
            </a:xfrm>
            <a:prstGeom prst="rect">
              <a:avLst/>
            </a:prstGeom>
          </p:spPr>
        </p:pic>
        <p:sp>
          <p:nvSpPr>
            <p:cNvPr id="129" name="CaixaDeTexto 128">
              <a:extLst>
                <a:ext uri="{FF2B5EF4-FFF2-40B4-BE49-F238E27FC236}">
                  <a16:creationId xmlns:a16="http://schemas.microsoft.com/office/drawing/2014/main" id="{41E5FF62-F711-6C44-8F39-927985F6DFE7}"/>
                </a:ext>
              </a:extLst>
            </p:cNvPr>
            <p:cNvSpPr txBox="1"/>
            <p:nvPr/>
          </p:nvSpPr>
          <p:spPr>
            <a:xfrm>
              <a:off x="4830052" y="1864491"/>
              <a:ext cx="10624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Investimentos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 logística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7DEF7C98-B7B6-0640-AF4A-2EBA0CCBC23B}"/>
              </a:ext>
            </a:extLst>
          </p:cNvPr>
          <p:cNvGrpSpPr/>
          <p:nvPr/>
        </p:nvGrpSpPr>
        <p:grpSpPr>
          <a:xfrm>
            <a:off x="6104528" y="2329322"/>
            <a:ext cx="1409700" cy="889000"/>
            <a:chOff x="6129523" y="1802370"/>
            <a:chExt cx="1409700" cy="889000"/>
          </a:xfrm>
        </p:grpSpPr>
        <p:pic>
          <p:nvPicPr>
            <p:cNvPr id="103" name="Imagem 102">
              <a:extLst>
                <a:ext uri="{FF2B5EF4-FFF2-40B4-BE49-F238E27FC236}">
                  <a16:creationId xmlns:a16="http://schemas.microsoft.com/office/drawing/2014/main" id="{D0D32ECF-A57F-034D-8E23-0075FDC06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523" y="1802370"/>
              <a:ext cx="1409700" cy="889000"/>
            </a:xfrm>
            <a:prstGeom prst="rect">
              <a:avLst/>
            </a:prstGeom>
          </p:spPr>
        </p:pic>
        <p:sp>
          <p:nvSpPr>
            <p:cNvPr id="130" name="CaixaDeTexto 129">
              <a:extLst>
                <a:ext uri="{FF2B5EF4-FFF2-40B4-BE49-F238E27FC236}">
                  <a16:creationId xmlns:a16="http://schemas.microsoft.com/office/drawing/2014/main" id="{F63A9B19-D9D4-8745-BAB3-F8D395FB8CF0}"/>
                </a:ext>
              </a:extLst>
            </p:cNvPr>
            <p:cNvSpPr txBox="1"/>
            <p:nvPr/>
          </p:nvSpPr>
          <p:spPr>
            <a:xfrm>
              <a:off x="6372239" y="1864491"/>
              <a:ext cx="9272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Alianças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estratégicas</a:t>
              </a:r>
            </a:p>
          </p:txBody>
        </p:sp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AB51B09E-1698-DD44-8D6A-4C8D74C5CE6A}"/>
              </a:ext>
            </a:extLst>
          </p:cNvPr>
          <p:cNvGrpSpPr/>
          <p:nvPr/>
        </p:nvGrpSpPr>
        <p:grpSpPr>
          <a:xfrm>
            <a:off x="7577613" y="2329322"/>
            <a:ext cx="1414525" cy="889000"/>
            <a:chOff x="7602608" y="1802370"/>
            <a:chExt cx="1414525" cy="889000"/>
          </a:xfrm>
        </p:grpSpPr>
        <p:pic>
          <p:nvPicPr>
            <p:cNvPr id="104" name="Imagem 103">
              <a:extLst>
                <a:ext uri="{FF2B5EF4-FFF2-40B4-BE49-F238E27FC236}">
                  <a16:creationId xmlns:a16="http://schemas.microsoft.com/office/drawing/2014/main" id="{B225FEF5-19E7-B04B-AFEC-ABE0587F8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608" y="1802370"/>
              <a:ext cx="1409700" cy="889000"/>
            </a:xfrm>
            <a:prstGeom prst="rect">
              <a:avLst/>
            </a:prstGeom>
          </p:spPr>
        </p:pic>
        <p:sp>
          <p:nvSpPr>
            <p:cNvPr id="131" name="CaixaDeTexto 130">
              <a:extLst>
                <a:ext uri="{FF2B5EF4-FFF2-40B4-BE49-F238E27FC236}">
                  <a16:creationId xmlns:a16="http://schemas.microsoft.com/office/drawing/2014/main" id="{DA049B92-B52C-C74D-88FA-CD9C9CDDD9F4}"/>
                </a:ext>
              </a:extLst>
            </p:cNvPr>
            <p:cNvSpPr txBox="1"/>
            <p:nvPr/>
          </p:nvSpPr>
          <p:spPr>
            <a:xfrm>
              <a:off x="7603734" y="1864491"/>
              <a:ext cx="14133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Ação entre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ramos cooperativos</a:t>
              </a:r>
            </a:p>
          </p:txBody>
        </p:sp>
      </p:grpSp>
      <p:grpSp>
        <p:nvGrpSpPr>
          <p:cNvPr id="152" name="Agrupar 151">
            <a:extLst>
              <a:ext uri="{FF2B5EF4-FFF2-40B4-BE49-F238E27FC236}">
                <a16:creationId xmlns:a16="http://schemas.microsoft.com/office/drawing/2014/main" id="{B855A9DE-6176-864A-8766-EFBA6A49B91F}"/>
              </a:ext>
            </a:extLst>
          </p:cNvPr>
          <p:cNvGrpSpPr/>
          <p:nvPr/>
        </p:nvGrpSpPr>
        <p:grpSpPr>
          <a:xfrm>
            <a:off x="9050699" y="2329322"/>
            <a:ext cx="1409700" cy="893118"/>
            <a:chOff x="9075694" y="1802370"/>
            <a:chExt cx="1409700" cy="893118"/>
          </a:xfrm>
        </p:grpSpPr>
        <p:pic>
          <p:nvPicPr>
            <p:cNvPr id="105" name="Imagem 104">
              <a:extLst>
                <a:ext uri="{FF2B5EF4-FFF2-40B4-BE49-F238E27FC236}">
                  <a16:creationId xmlns:a16="http://schemas.microsoft.com/office/drawing/2014/main" id="{DAC4EC48-6F97-D54B-BFB6-64754A65A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694" y="1802370"/>
              <a:ext cx="1409700" cy="889000"/>
            </a:xfrm>
            <a:prstGeom prst="rect">
              <a:avLst/>
            </a:prstGeom>
          </p:spPr>
        </p:pic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id="{77BF4B9E-9907-2B4A-B7EE-A583108B2E67}"/>
                </a:ext>
              </a:extLst>
            </p:cNvPr>
            <p:cNvSpPr txBox="1"/>
            <p:nvPr/>
          </p:nvSpPr>
          <p:spPr>
            <a:xfrm>
              <a:off x="9149481" y="1864491"/>
              <a:ext cx="12710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Desenvolvimento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profissional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cooperativo</a:t>
              </a:r>
            </a:p>
          </p:txBody>
        </p:sp>
      </p:grpSp>
      <p:grpSp>
        <p:nvGrpSpPr>
          <p:cNvPr id="153" name="Agrupar 152">
            <a:extLst>
              <a:ext uri="{FF2B5EF4-FFF2-40B4-BE49-F238E27FC236}">
                <a16:creationId xmlns:a16="http://schemas.microsoft.com/office/drawing/2014/main" id="{0BC08B39-96EE-6448-9811-2BD59F5F6D56}"/>
              </a:ext>
            </a:extLst>
          </p:cNvPr>
          <p:cNvGrpSpPr/>
          <p:nvPr/>
        </p:nvGrpSpPr>
        <p:grpSpPr>
          <a:xfrm>
            <a:off x="4631443" y="3321981"/>
            <a:ext cx="1409700" cy="889000"/>
            <a:chOff x="4656438" y="2795029"/>
            <a:chExt cx="1409700" cy="889000"/>
          </a:xfrm>
        </p:grpSpPr>
        <p:pic>
          <p:nvPicPr>
            <p:cNvPr id="107" name="Imagem 106">
              <a:extLst>
                <a:ext uri="{FF2B5EF4-FFF2-40B4-BE49-F238E27FC236}">
                  <a16:creationId xmlns:a16="http://schemas.microsoft.com/office/drawing/2014/main" id="{4FB7DE07-DD03-8440-91EA-21D803C90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438" y="2795029"/>
              <a:ext cx="1409700" cy="889000"/>
            </a:xfrm>
            <a:prstGeom prst="rect">
              <a:avLst/>
            </a:prstGeom>
          </p:spPr>
        </p:pic>
        <p:sp>
          <p:nvSpPr>
            <p:cNvPr id="133" name="CaixaDeTexto 132">
              <a:extLst>
                <a:ext uri="{FF2B5EF4-FFF2-40B4-BE49-F238E27FC236}">
                  <a16:creationId xmlns:a16="http://schemas.microsoft.com/office/drawing/2014/main" id="{E607B1EF-5F65-0947-9668-0957FA52C7A5}"/>
                </a:ext>
              </a:extLst>
            </p:cNvPr>
            <p:cNvSpPr txBox="1"/>
            <p:nvPr/>
          </p:nvSpPr>
          <p:spPr>
            <a:xfrm>
              <a:off x="4876734" y="2853031"/>
              <a:ext cx="9691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Programa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inovação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8" name="Imagem 107">
            <a:extLst>
              <a:ext uri="{FF2B5EF4-FFF2-40B4-BE49-F238E27FC236}">
                <a16:creationId xmlns:a16="http://schemas.microsoft.com/office/drawing/2014/main" id="{D27BF764-8047-8144-8BD2-9957B7E97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28" y="3321981"/>
            <a:ext cx="14097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55" name="Agrupar 154">
            <a:extLst>
              <a:ext uri="{FF2B5EF4-FFF2-40B4-BE49-F238E27FC236}">
                <a16:creationId xmlns:a16="http://schemas.microsoft.com/office/drawing/2014/main" id="{1119EEBC-09E4-9744-9EA5-3C19AB886412}"/>
              </a:ext>
            </a:extLst>
          </p:cNvPr>
          <p:cNvGrpSpPr/>
          <p:nvPr/>
        </p:nvGrpSpPr>
        <p:grpSpPr>
          <a:xfrm>
            <a:off x="7577613" y="3321981"/>
            <a:ext cx="1409700" cy="889000"/>
            <a:chOff x="7602608" y="2795029"/>
            <a:chExt cx="1409700" cy="889000"/>
          </a:xfrm>
        </p:grpSpPr>
        <p:pic>
          <p:nvPicPr>
            <p:cNvPr id="109" name="Imagem 108">
              <a:extLst>
                <a:ext uri="{FF2B5EF4-FFF2-40B4-BE49-F238E27FC236}">
                  <a16:creationId xmlns:a16="http://schemas.microsoft.com/office/drawing/2014/main" id="{3645584D-A5DF-944F-95B2-38BA273A7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608" y="2795029"/>
              <a:ext cx="1409700" cy="889000"/>
            </a:xfrm>
            <a:prstGeom prst="rect">
              <a:avLst/>
            </a:prstGeom>
          </p:spPr>
        </p:pic>
        <p:sp>
          <p:nvSpPr>
            <p:cNvPr id="135" name="CaixaDeTexto 134">
              <a:extLst>
                <a:ext uri="{FF2B5EF4-FFF2-40B4-BE49-F238E27FC236}">
                  <a16:creationId xmlns:a16="http://schemas.microsoft.com/office/drawing/2014/main" id="{6E30C7CE-6EE9-964A-B5DE-80A924212FC8}"/>
                </a:ext>
              </a:extLst>
            </p:cNvPr>
            <p:cNvSpPr txBox="1"/>
            <p:nvPr/>
          </p:nvSpPr>
          <p:spPr>
            <a:xfrm>
              <a:off x="7774068" y="2878669"/>
              <a:ext cx="1072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Conectividade</a:t>
              </a:r>
            </a:p>
          </p:txBody>
        </p:sp>
      </p:grpSp>
      <p:grpSp>
        <p:nvGrpSpPr>
          <p:cNvPr id="156" name="Agrupar 155">
            <a:extLst>
              <a:ext uri="{FF2B5EF4-FFF2-40B4-BE49-F238E27FC236}">
                <a16:creationId xmlns:a16="http://schemas.microsoft.com/office/drawing/2014/main" id="{E6CFA4FC-039C-A743-B50D-1DFE6B9C0C9F}"/>
              </a:ext>
            </a:extLst>
          </p:cNvPr>
          <p:cNvGrpSpPr/>
          <p:nvPr/>
        </p:nvGrpSpPr>
        <p:grpSpPr>
          <a:xfrm>
            <a:off x="8987313" y="3321981"/>
            <a:ext cx="1557820" cy="889000"/>
            <a:chOff x="9012308" y="2795029"/>
            <a:chExt cx="1557820" cy="889000"/>
          </a:xfrm>
        </p:grpSpPr>
        <p:pic>
          <p:nvPicPr>
            <p:cNvPr id="110" name="Imagem 109">
              <a:extLst>
                <a:ext uri="{FF2B5EF4-FFF2-40B4-BE49-F238E27FC236}">
                  <a16:creationId xmlns:a16="http://schemas.microsoft.com/office/drawing/2014/main" id="{568907B4-A25F-EA43-8909-CC53A7DF3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694" y="2795029"/>
              <a:ext cx="1409700" cy="889000"/>
            </a:xfrm>
            <a:prstGeom prst="rect">
              <a:avLst/>
            </a:prstGeom>
          </p:spPr>
        </p:pic>
        <p:sp>
          <p:nvSpPr>
            <p:cNvPr id="136" name="CaixaDeTexto 135">
              <a:extLst>
                <a:ext uri="{FF2B5EF4-FFF2-40B4-BE49-F238E27FC236}">
                  <a16:creationId xmlns:a16="http://schemas.microsoft.com/office/drawing/2014/main" id="{58A8FDA1-CCEF-3948-BBA0-D9557C10BAB6}"/>
                </a:ext>
              </a:extLst>
            </p:cNvPr>
            <p:cNvSpPr txBox="1"/>
            <p:nvPr/>
          </p:nvSpPr>
          <p:spPr>
            <a:xfrm>
              <a:off x="9012308" y="2838239"/>
              <a:ext cx="15578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Geração e fornecimento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energia</a:t>
              </a:r>
            </a:p>
          </p:txBody>
        </p:sp>
      </p:grpSp>
      <p:grpSp>
        <p:nvGrpSpPr>
          <p:cNvPr id="157" name="Agrupar 156">
            <a:extLst>
              <a:ext uri="{FF2B5EF4-FFF2-40B4-BE49-F238E27FC236}">
                <a16:creationId xmlns:a16="http://schemas.microsoft.com/office/drawing/2014/main" id="{7C58281F-FA2B-154A-82CC-A716CC9B1084}"/>
              </a:ext>
            </a:extLst>
          </p:cNvPr>
          <p:cNvGrpSpPr/>
          <p:nvPr/>
        </p:nvGrpSpPr>
        <p:grpSpPr>
          <a:xfrm>
            <a:off x="4603439" y="4314640"/>
            <a:ext cx="1465722" cy="893119"/>
            <a:chOff x="4628434" y="3787688"/>
            <a:chExt cx="1465722" cy="893119"/>
          </a:xfrm>
        </p:grpSpPr>
        <p:pic>
          <p:nvPicPr>
            <p:cNvPr id="112" name="Imagem 111">
              <a:extLst>
                <a:ext uri="{FF2B5EF4-FFF2-40B4-BE49-F238E27FC236}">
                  <a16:creationId xmlns:a16="http://schemas.microsoft.com/office/drawing/2014/main" id="{6A97A01A-446B-5B4F-9AF4-02C2BAA61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438" y="3787688"/>
              <a:ext cx="1409700" cy="889000"/>
            </a:xfrm>
            <a:prstGeom prst="rect">
              <a:avLst/>
            </a:prstGeom>
          </p:spPr>
        </p:pic>
        <p:sp>
          <p:nvSpPr>
            <p:cNvPr id="137" name="CaixaDeTexto 136">
              <a:extLst>
                <a:ext uri="{FF2B5EF4-FFF2-40B4-BE49-F238E27FC236}">
                  <a16:creationId xmlns:a16="http://schemas.microsoft.com/office/drawing/2014/main" id="{AB7925C3-37F8-BF42-A443-D087CAD62D1E}"/>
                </a:ext>
              </a:extLst>
            </p:cNvPr>
            <p:cNvSpPr txBox="1"/>
            <p:nvPr/>
          </p:nvSpPr>
          <p:spPr>
            <a:xfrm>
              <a:off x="4628434" y="3849810"/>
              <a:ext cx="14657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Excelência na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</a:t>
              </a:r>
              <a:r>
                <a:rPr kumimoji="0" lang="pt-B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overnança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 gestão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8" name="Agrupar 157">
            <a:extLst>
              <a:ext uri="{FF2B5EF4-FFF2-40B4-BE49-F238E27FC236}">
                <a16:creationId xmlns:a16="http://schemas.microsoft.com/office/drawing/2014/main" id="{07CB6FB9-64CB-B74D-AB90-799440181186}"/>
              </a:ext>
            </a:extLst>
          </p:cNvPr>
          <p:cNvGrpSpPr/>
          <p:nvPr/>
        </p:nvGrpSpPr>
        <p:grpSpPr>
          <a:xfrm>
            <a:off x="6104528" y="4314640"/>
            <a:ext cx="1409700" cy="889000"/>
            <a:chOff x="6129523" y="3787688"/>
            <a:chExt cx="1409700" cy="889000"/>
          </a:xfrm>
        </p:grpSpPr>
        <p:pic>
          <p:nvPicPr>
            <p:cNvPr id="113" name="Imagem 112">
              <a:extLst>
                <a:ext uri="{FF2B5EF4-FFF2-40B4-BE49-F238E27FC236}">
                  <a16:creationId xmlns:a16="http://schemas.microsoft.com/office/drawing/2014/main" id="{1256CC56-EDAE-2043-9AB5-687C451D0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523" y="3787688"/>
              <a:ext cx="1409700" cy="889000"/>
            </a:xfrm>
            <a:prstGeom prst="rect">
              <a:avLst/>
            </a:prstGeom>
          </p:spPr>
        </p:pic>
        <p:sp>
          <p:nvSpPr>
            <p:cNvPr id="138" name="CaixaDeTexto 137">
              <a:extLst>
                <a:ext uri="{FF2B5EF4-FFF2-40B4-BE49-F238E27FC236}">
                  <a16:creationId xmlns:a16="http://schemas.microsoft.com/office/drawing/2014/main" id="{735CF136-627B-4748-B784-066CC61F9C4F}"/>
                </a:ext>
              </a:extLst>
            </p:cNvPr>
            <p:cNvSpPr txBox="1"/>
            <p:nvPr/>
          </p:nvSpPr>
          <p:spPr>
            <a:xfrm>
              <a:off x="6260707" y="3815626"/>
              <a:ext cx="11503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Certificação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r>
                <a:rPr kumimoji="0" lang="pt-B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ooperativas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pt-B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ESG+Coop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6A6A9A16-E409-014A-8EA5-079BF258B0D5}"/>
              </a:ext>
            </a:extLst>
          </p:cNvPr>
          <p:cNvGrpSpPr/>
          <p:nvPr/>
        </p:nvGrpSpPr>
        <p:grpSpPr>
          <a:xfrm>
            <a:off x="7577613" y="4314640"/>
            <a:ext cx="1409700" cy="889000"/>
            <a:chOff x="7602608" y="3787688"/>
            <a:chExt cx="1409700" cy="889000"/>
          </a:xfrm>
        </p:grpSpPr>
        <p:pic>
          <p:nvPicPr>
            <p:cNvPr id="114" name="Imagem 113">
              <a:extLst>
                <a:ext uri="{FF2B5EF4-FFF2-40B4-BE49-F238E27FC236}">
                  <a16:creationId xmlns:a16="http://schemas.microsoft.com/office/drawing/2014/main" id="{5F057719-463B-4143-AD72-79AE101B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608" y="3787688"/>
              <a:ext cx="1409700" cy="889000"/>
            </a:xfrm>
            <a:prstGeom prst="rect">
              <a:avLst/>
            </a:prstGeom>
          </p:spPr>
        </p:pic>
        <p:sp>
          <p:nvSpPr>
            <p:cNvPr id="139" name="CaixaDeTexto 138">
              <a:extLst>
                <a:ext uri="{FF2B5EF4-FFF2-40B4-BE49-F238E27FC236}">
                  <a16:creationId xmlns:a16="http://schemas.microsoft.com/office/drawing/2014/main" id="{B0975158-40D9-6F4E-A0A1-4314C3077559}"/>
                </a:ext>
              </a:extLst>
            </p:cNvPr>
            <p:cNvSpPr txBox="1"/>
            <p:nvPr/>
          </p:nvSpPr>
          <p:spPr>
            <a:xfrm>
              <a:off x="7724058" y="3849810"/>
              <a:ext cx="11727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Comunicação 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marketing</a:t>
              </a:r>
            </a:p>
          </p:txBody>
        </p:sp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CE8A0F14-3E5D-F641-A6EF-25D9447485D9}"/>
              </a:ext>
            </a:extLst>
          </p:cNvPr>
          <p:cNvGrpSpPr/>
          <p:nvPr/>
        </p:nvGrpSpPr>
        <p:grpSpPr>
          <a:xfrm>
            <a:off x="9050699" y="4314640"/>
            <a:ext cx="1409700" cy="889000"/>
            <a:chOff x="9075694" y="3787688"/>
            <a:chExt cx="1409700" cy="889000"/>
          </a:xfrm>
        </p:grpSpPr>
        <p:pic>
          <p:nvPicPr>
            <p:cNvPr id="115" name="Imagem 114">
              <a:extLst>
                <a:ext uri="{FF2B5EF4-FFF2-40B4-BE49-F238E27FC236}">
                  <a16:creationId xmlns:a16="http://schemas.microsoft.com/office/drawing/2014/main" id="{1E4FD82F-B017-1B41-A2B9-C6B854236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694" y="3787688"/>
              <a:ext cx="1409700" cy="889000"/>
            </a:xfrm>
            <a:prstGeom prst="rect">
              <a:avLst/>
            </a:prstGeom>
          </p:spPr>
        </p:pic>
        <p:sp>
          <p:nvSpPr>
            <p:cNvPr id="140" name="CaixaDeTexto 139">
              <a:extLst>
                <a:ext uri="{FF2B5EF4-FFF2-40B4-BE49-F238E27FC236}">
                  <a16:creationId xmlns:a16="http://schemas.microsoft.com/office/drawing/2014/main" id="{E5001F13-E692-7446-A7F1-7FFC0F8C3BFF}"/>
                </a:ext>
              </a:extLst>
            </p:cNvPr>
            <p:cNvSpPr txBox="1"/>
            <p:nvPr/>
          </p:nvSpPr>
          <p:spPr>
            <a:xfrm>
              <a:off x="9331358" y="3849810"/>
              <a:ext cx="90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Relações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trabalhistas</a:t>
              </a:r>
            </a:p>
          </p:txBody>
        </p:sp>
      </p:grpSp>
      <p:grpSp>
        <p:nvGrpSpPr>
          <p:cNvPr id="161" name="Agrupar 160">
            <a:extLst>
              <a:ext uri="{FF2B5EF4-FFF2-40B4-BE49-F238E27FC236}">
                <a16:creationId xmlns:a16="http://schemas.microsoft.com/office/drawing/2014/main" id="{8FE4CD05-A674-E342-95A2-09EFD7B83F86}"/>
              </a:ext>
            </a:extLst>
          </p:cNvPr>
          <p:cNvGrpSpPr/>
          <p:nvPr/>
        </p:nvGrpSpPr>
        <p:grpSpPr>
          <a:xfrm>
            <a:off x="4631443" y="5307301"/>
            <a:ext cx="1409700" cy="889000"/>
            <a:chOff x="4656438" y="4780349"/>
            <a:chExt cx="1409700" cy="889000"/>
          </a:xfrm>
        </p:grpSpPr>
        <p:pic>
          <p:nvPicPr>
            <p:cNvPr id="117" name="Imagem 116">
              <a:extLst>
                <a:ext uri="{FF2B5EF4-FFF2-40B4-BE49-F238E27FC236}">
                  <a16:creationId xmlns:a16="http://schemas.microsoft.com/office/drawing/2014/main" id="{4DAE587D-4C06-8649-9114-F0EA7EDE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438" y="4780349"/>
              <a:ext cx="1409700" cy="889000"/>
            </a:xfrm>
            <a:prstGeom prst="rect">
              <a:avLst/>
            </a:prstGeom>
          </p:spPr>
        </p:pic>
        <p:sp>
          <p:nvSpPr>
            <p:cNvPr id="141" name="CaixaDeTexto 140">
              <a:extLst>
                <a:ext uri="{FF2B5EF4-FFF2-40B4-BE49-F238E27FC236}">
                  <a16:creationId xmlns:a16="http://schemas.microsoft.com/office/drawing/2014/main" id="{7AC629F0-96F4-F84E-8639-C8916897D359}"/>
                </a:ext>
              </a:extLst>
            </p:cNvPr>
            <p:cNvSpPr txBox="1"/>
            <p:nvPr/>
          </p:nvSpPr>
          <p:spPr>
            <a:xfrm>
              <a:off x="4907285" y="4838350"/>
              <a:ext cx="908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Mediação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arbitragem</a:t>
              </a:r>
            </a:p>
          </p:txBody>
        </p:sp>
      </p:grpSp>
      <p:grpSp>
        <p:nvGrpSpPr>
          <p:cNvPr id="162" name="Agrupar 161">
            <a:extLst>
              <a:ext uri="{FF2B5EF4-FFF2-40B4-BE49-F238E27FC236}">
                <a16:creationId xmlns:a16="http://schemas.microsoft.com/office/drawing/2014/main" id="{14F2052F-4F83-6948-8BD7-76CDDC8B55CD}"/>
              </a:ext>
            </a:extLst>
          </p:cNvPr>
          <p:cNvGrpSpPr/>
          <p:nvPr/>
        </p:nvGrpSpPr>
        <p:grpSpPr>
          <a:xfrm>
            <a:off x="6104528" y="5307301"/>
            <a:ext cx="1409700" cy="889000"/>
            <a:chOff x="6129523" y="4780349"/>
            <a:chExt cx="1409700" cy="889000"/>
          </a:xfrm>
        </p:grpSpPr>
        <p:pic>
          <p:nvPicPr>
            <p:cNvPr id="118" name="Imagem 117">
              <a:extLst>
                <a:ext uri="{FF2B5EF4-FFF2-40B4-BE49-F238E27FC236}">
                  <a16:creationId xmlns:a16="http://schemas.microsoft.com/office/drawing/2014/main" id="{A098ADFC-5887-2546-A106-BB187E25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523" y="4780349"/>
              <a:ext cx="1409700" cy="889000"/>
            </a:xfrm>
            <a:prstGeom prst="rect">
              <a:avLst/>
            </a:prstGeom>
          </p:spPr>
        </p:pic>
        <p:sp>
          <p:nvSpPr>
            <p:cNvPr id="142" name="CaixaDeTexto 141">
              <a:extLst>
                <a:ext uri="{FF2B5EF4-FFF2-40B4-BE49-F238E27FC236}">
                  <a16:creationId xmlns:a16="http://schemas.microsoft.com/office/drawing/2014/main" id="{2BE52586-81A3-C445-8E4C-71E991191565}"/>
                </a:ext>
              </a:extLst>
            </p:cNvPr>
            <p:cNvSpPr txBox="1"/>
            <p:nvPr/>
          </p:nvSpPr>
          <p:spPr>
            <a:xfrm>
              <a:off x="6267308" y="4838350"/>
              <a:ext cx="1137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Previdência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complementar</a:t>
              </a:r>
            </a:p>
          </p:txBody>
        </p:sp>
      </p:grpSp>
      <p:grpSp>
        <p:nvGrpSpPr>
          <p:cNvPr id="163" name="Agrupar 162">
            <a:extLst>
              <a:ext uri="{FF2B5EF4-FFF2-40B4-BE49-F238E27FC236}">
                <a16:creationId xmlns:a16="http://schemas.microsoft.com/office/drawing/2014/main" id="{9B543A4F-E112-D742-B15C-FD6C945AE99F}"/>
              </a:ext>
            </a:extLst>
          </p:cNvPr>
          <p:cNvGrpSpPr/>
          <p:nvPr/>
        </p:nvGrpSpPr>
        <p:grpSpPr>
          <a:xfrm>
            <a:off x="7577613" y="5307301"/>
            <a:ext cx="1409700" cy="889000"/>
            <a:chOff x="7602608" y="4780349"/>
            <a:chExt cx="1409700" cy="889000"/>
          </a:xfrm>
        </p:grpSpPr>
        <p:pic>
          <p:nvPicPr>
            <p:cNvPr id="119" name="Imagem 118">
              <a:extLst>
                <a:ext uri="{FF2B5EF4-FFF2-40B4-BE49-F238E27FC236}">
                  <a16:creationId xmlns:a16="http://schemas.microsoft.com/office/drawing/2014/main" id="{6C3BF3B4-EC6A-FC43-85A8-CEE982DD2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608" y="4780349"/>
              <a:ext cx="1409700" cy="889000"/>
            </a:xfrm>
            <a:prstGeom prst="rect">
              <a:avLst/>
            </a:prstGeom>
          </p:spPr>
        </p:pic>
        <p:sp>
          <p:nvSpPr>
            <p:cNvPr id="143" name="CaixaDeTexto 142">
              <a:extLst>
                <a:ext uri="{FF2B5EF4-FFF2-40B4-BE49-F238E27FC236}">
                  <a16:creationId xmlns:a16="http://schemas.microsoft.com/office/drawing/2014/main" id="{63FCC2CB-7FDA-AA49-B833-7B0FC7BD5536}"/>
                </a:ext>
              </a:extLst>
            </p:cNvPr>
            <p:cNvSpPr txBox="1"/>
            <p:nvPr/>
          </p:nvSpPr>
          <p:spPr>
            <a:xfrm>
              <a:off x="7653812" y="4838350"/>
              <a:ext cx="13132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Fomento às novas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cooperativas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8E8525F6-8F9A-DC4A-9801-809B0E60E678}"/>
              </a:ext>
            </a:extLst>
          </p:cNvPr>
          <p:cNvGrpSpPr/>
          <p:nvPr/>
        </p:nvGrpSpPr>
        <p:grpSpPr>
          <a:xfrm>
            <a:off x="9050699" y="5307301"/>
            <a:ext cx="1409700" cy="889000"/>
            <a:chOff x="9075694" y="4780349"/>
            <a:chExt cx="1409700" cy="889000"/>
          </a:xfrm>
        </p:grpSpPr>
        <p:pic>
          <p:nvPicPr>
            <p:cNvPr id="120" name="Imagem 119">
              <a:extLst>
                <a:ext uri="{FF2B5EF4-FFF2-40B4-BE49-F238E27FC236}">
                  <a16:creationId xmlns:a16="http://schemas.microsoft.com/office/drawing/2014/main" id="{22545B55-BA35-394A-B5C7-B8885991D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694" y="4780349"/>
              <a:ext cx="1409700" cy="889000"/>
            </a:xfrm>
            <a:prstGeom prst="rect">
              <a:avLst/>
            </a:prstGeom>
          </p:spPr>
        </p:pic>
        <p:sp>
          <p:nvSpPr>
            <p:cNvPr id="144" name="CaixaDeTexto 143">
              <a:extLst>
                <a:ext uri="{FF2B5EF4-FFF2-40B4-BE49-F238E27FC236}">
                  <a16:creationId xmlns:a16="http://schemas.microsoft.com/office/drawing/2014/main" id="{C84DA57A-6F09-9541-88A7-5E4009D25E89}"/>
                </a:ext>
              </a:extLst>
            </p:cNvPr>
            <p:cNvSpPr txBox="1"/>
            <p:nvPr/>
          </p:nvSpPr>
          <p:spPr>
            <a:xfrm>
              <a:off x="9420099" y="4838350"/>
              <a:ext cx="7298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Pesquisa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aplicada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Imagem 8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FA15676D-4465-9041-90D1-A8081F692B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2"/>
          <a:stretch/>
        </p:blipFill>
        <p:spPr>
          <a:xfrm>
            <a:off x="3206636" y="272226"/>
            <a:ext cx="1442720" cy="6858000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A42BF245-FCEC-9447-A206-148509AA3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16" y="3352189"/>
            <a:ext cx="711200" cy="800100"/>
          </a:xfrm>
          <a:prstGeom prst="rect">
            <a:avLst/>
          </a:prstGeom>
        </p:spPr>
      </p:pic>
      <p:pic>
        <p:nvPicPr>
          <p:cNvPr id="93" name="Imagem 92" descr="Ícone&#10;&#10;Descrição gerada automaticamente">
            <a:extLst>
              <a:ext uri="{FF2B5EF4-FFF2-40B4-BE49-F238E27FC236}">
                <a16:creationId xmlns:a16="http://schemas.microsoft.com/office/drawing/2014/main" id="{CCDABDA6-37B2-804F-9475-8EBFAE43D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60" y="3335370"/>
            <a:ext cx="711200" cy="800100"/>
          </a:xfrm>
          <a:prstGeom prst="rect">
            <a:avLst/>
          </a:prstGeom>
        </p:spPr>
      </p:pic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DF0F187-6EDC-8F4E-886C-39D631DD1E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3"/>
          <a:stretch/>
        </p:blipFill>
        <p:spPr>
          <a:xfrm>
            <a:off x="1980648" y="289155"/>
            <a:ext cx="1436807" cy="6858000"/>
          </a:xfrm>
          <a:prstGeom prst="rect">
            <a:avLst/>
          </a:prstGeom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489B37B8-2237-034F-825E-2FEACBC0E5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21" y="272226"/>
            <a:ext cx="2209800" cy="6858000"/>
          </a:xfrm>
          <a:prstGeom prst="rect">
            <a:avLst/>
          </a:prstGeom>
        </p:spPr>
      </p:pic>
      <p:pic>
        <p:nvPicPr>
          <p:cNvPr id="71" name="Imagem 70" descr="Ícone&#10;&#10;Descrição gerada automaticamente">
            <a:extLst>
              <a:ext uri="{FF2B5EF4-FFF2-40B4-BE49-F238E27FC236}">
                <a16:creationId xmlns:a16="http://schemas.microsoft.com/office/drawing/2014/main" id="{D831A1AB-B85A-D04E-9301-FB606DBCF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7" y="3352189"/>
            <a:ext cx="711200" cy="800100"/>
          </a:xfrm>
          <a:prstGeom prst="rect">
            <a:avLst/>
          </a:prstGeom>
        </p:spPr>
      </p:pic>
      <p:pic>
        <p:nvPicPr>
          <p:cNvPr id="73" name="Imagem 72" descr="Ícone&#10;&#10;Descrição gerada automaticamente">
            <a:extLst>
              <a:ext uri="{FF2B5EF4-FFF2-40B4-BE49-F238E27FC236}">
                <a16:creationId xmlns:a16="http://schemas.microsoft.com/office/drawing/2014/main" id="{5AE67936-6D18-8843-B004-B0053DF37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301" y="3352189"/>
            <a:ext cx="711200" cy="800100"/>
          </a:xfrm>
          <a:prstGeom prst="rect">
            <a:avLst/>
          </a:prstGeom>
        </p:spPr>
      </p:pic>
      <p:sp>
        <p:nvSpPr>
          <p:cNvPr id="74" name="CaixaDeTexto 73">
            <a:extLst>
              <a:ext uri="{FF2B5EF4-FFF2-40B4-BE49-F238E27FC236}">
                <a16:creationId xmlns:a16="http://schemas.microsoft.com/office/drawing/2014/main" id="{342BA873-04A7-404D-9271-812697BBED1A}"/>
              </a:ext>
            </a:extLst>
          </p:cNvPr>
          <p:cNvSpPr txBox="1"/>
          <p:nvPr/>
        </p:nvSpPr>
        <p:spPr>
          <a:xfrm>
            <a:off x="6118789" y="3426149"/>
            <a:ext cx="143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Compartilhamento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E5979BD-5FCA-4BEF-85D5-3281F606E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58" y="947836"/>
            <a:ext cx="1534981" cy="55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3D24FF98-7BE1-EC45-8CF8-EADD3070C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3" y="588191"/>
            <a:ext cx="889000" cy="7747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8B22FA87-2400-6D4B-ABBA-400F9BE6B31E}"/>
              </a:ext>
            </a:extLst>
          </p:cNvPr>
          <p:cNvSpPr/>
          <p:nvPr/>
        </p:nvSpPr>
        <p:spPr>
          <a:xfrm>
            <a:off x="5105400" y="751179"/>
            <a:ext cx="680635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2F659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 CERTIFICAÇÃO DE COOPERATIVAS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36E3C8-1B81-41DC-96C8-5882BC9335B6}"/>
              </a:ext>
            </a:extLst>
          </p:cNvPr>
          <p:cNvSpPr/>
          <p:nvPr/>
        </p:nvSpPr>
        <p:spPr>
          <a:xfrm>
            <a:off x="5105400" y="4746642"/>
            <a:ext cx="6813332" cy="13963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9D5C54-B55D-41B7-BEC8-C4A687D3DA81}"/>
              </a:ext>
            </a:extLst>
          </p:cNvPr>
          <p:cNvSpPr txBox="1"/>
          <p:nvPr/>
        </p:nvSpPr>
        <p:spPr>
          <a:xfrm>
            <a:off x="5112381" y="4774352"/>
            <a:ext cx="7561570" cy="3077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114B73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4B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RESULTADOS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C679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4B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ESPERADOS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Melhorar o acesso a crédito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Fortalecimento da imagem das cooperativas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Redução dos impactos ambientais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Melhorias nas questões sociais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7742CC3-6992-4150-BEA6-A00083554610}"/>
              </a:ext>
            </a:extLst>
          </p:cNvPr>
          <p:cNvSpPr txBox="1">
            <a:spLocks/>
          </p:cNvSpPr>
          <p:nvPr/>
        </p:nvSpPr>
        <p:spPr>
          <a:xfrm>
            <a:off x="5112382" y="1534258"/>
            <a:ext cx="6806350" cy="2810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pt-BR"/>
            </a:defPPr>
            <a:lvl1pPr>
              <a:spcBef>
                <a:spcPct val="0"/>
              </a:spcBef>
              <a:buNone/>
              <a:defRPr sz="1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4B73"/>
                </a:solidFill>
                <a:effectLst/>
                <a:uLnTx/>
                <a:uFillTx/>
                <a:latin typeface="Calibri"/>
                <a:ea typeface="+mj-ea"/>
                <a:cs typeface="Calibri" panose="020F0502020204030204" pitchFamily="34" charset="0"/>
              </a:rPr>
              <a:t>OBJETIVO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Criar um programa de monitoramento, avaliação e certificação das cooperativas do Estado do Paraná, com foco no atendimento a requisitos ambientais, sociais de governança e desempenho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95A94F7-2719-416D-ABC8-079B664A4BD6}"/>
              </a:ext>
            </a:extLst>
          </p:cNvPr>
          <p:cNvSpPr txBox="1">
            <a:spLocks/>
          </p:cNvSpPr>
          <p:nvPr/>
        </p:nvSpPr>
        <p:spPr>
          <a:xfrm>
            <a:off x="5112381" y="2723675"/>
            <a:ext cx="7155838" cy="2810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114B73"/>
                </a:solidFill>
                <a:latin typeface="Calibri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4B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PRINCIPAIS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4B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 panose="020F0502020204030204" pitchFamily="34" charset="0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4B7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AÇÕES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Certificação dos indicadores econômicos, ambientais, sociais e governança (ESG).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Adoção de critérios por ramo de cooperativas e de atividades.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Preservar a individualidade e para uso das cooperativas.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92C4221-8801-AE47-A3B3-3ADE880FB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10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4C9EC22-2668-5A4E-8EB0-A385109BFF8A}"/>
              </a:ext>
            </a:extLst>
          </p:cNvPr>
          <p:cNvSpPr/>
          <p:nvPr/>
        </p:nvSpPr>
        <p:spPr>
          <a:xfrm>
            <a:off x="-125127" y="1607420"/>
            <a:ext cx="5948412" cy="4340994"/>
          </a:xfrm>
          <a:prstGeom prst="rect">
            <a:avLst/>
          </a:prstGeom>
          <a:solidFill>
            <a:srgbClr val="3064A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12ECCF-77EA-44BF-9810-AC4AEB5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motivo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82ADD7-CA00-E742-BEFB-A460539B040D}"/>
              </a:ext>
            </a:extLst>
          </p:cNvPr>
          <p:cNvSpPr txBox="1"/>
          <p:nvPr/>
        </p:nvSpPr>
        <p:spPr>
          <a:xfrm>
            <a:off x="1471404" y="2792104"/>
            <a:ext cx="33423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Sistema </a:t>
            </a:r>
            <a:r>
              <a:rPr lang="pt-BR" sz="1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Ocepar</a:t>
            </a:r>
            <a:r>
              <a:rPr lang="pt-BR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desde 1990, desenvolve ações para fortalecer as práticas de gestão, profissionalização e monitoramento por meio do programa de autogestão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A93D86-E8EA-A442-A51D-81994E25C8A2}"/>
              </a:ext>
            </a:extLst>
          </p:cNvPr>
          <p:cNvSpPr txBox="1"/>
          <p:nvPr/>
        </p:nvSpPr>
        <p:spPr>
          <a:xfrm>
            <a:off x="6643640" y="2706419"/>
            <a:ext cx="37837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solidFill>
                  <a:srgbClr val="3064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oportunidade de aliar a geração de valor econômico às questões ambientais, sociais e de governança, evidenciando a responsabilidade e o comprometimento com as partes interessadas no contexto cooperativista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BE51D3-E79C-2840-83AA-56841EE95790}"/>
              </a:ext>
            </a:extLst>
          </p:cNvPr>
          <p:cNvSpPr txBox="1"/>
          <p:nvPr/>
        </p:nvSpPr>
        <p:spPr>
          <a:xfrm>
            <a:off x="6643640" y="1871265"/>
            <a:ext cx="116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3064A0"/>
                </a:solidFill>
              </a:rPr>
              <a:t>ESG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F245EB-2E3D-B64F-AD63-D0553FAFDF66}"/>
              </a:ext>
            </a:extLst>
          </p:cNvPr>
          <p:cNvSpPr txBox="1"/>
          <p:nvPr/>
        </p:nvSpPr>
        <p:spPr>
          <a:xfrm>
            <a:off x="1445998" y="1871265"/>
            <a:ext cx="1736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+</a:t>
            </a:r>
            <a:r>
              <a:rPr lang="pt-BR" sz="4800" b="1" dirty="0" err="1">
                <a:solidFill>
                  <a:schemeClr val="bg1"/>
                </a:solidFill>
              </a:rPr>
              <a:t>coop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7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AB899A-1ACA-4A94-BA98-EAADEAC80BCB}"/>
              </a:ext>
            </a:extLst>
          </p:cNvPr>
          <p:cNvSpPr txBox="1">
            <a:spLocks/>
          </p:cNvSpPr>
          <p:nvPr/>
        </p:nvSpPr>
        <p:spPr>
          <a:xfrm>
            <a:off x="4287787" y="1366763"/>
            <a:ext cx="6567089" cy="51013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latin typeface="Calibri Light" panose="020F03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b="0" dirty="0"/>
              <a:t>Atendimento às exigências de </a:t>
            </a:r>
            <a:r>
              <a:rPr lang="pt-BR" dirty="0"/>
              <a:t>mercado</a:t>
            </a:r>
          </a:p>
        </p:txBody>
      </p:sp>
      <p:sp>
        <p:nvSpPr>
          <p:cNvPr id="5" name="Semicírculo 4">
            <a:extLst>
              <a:ext uri="{FF2B5EF4-FFF2-40B4-BE49-F238E27FC236}">
                <a16:creationId xmlns:a16="http://schemas.microsoft.com/office/drawing/2014/main" id="{6FECA276-2D63-49E1-BFA5-D94C0E54688A}"/>
              </a:ext>
            </a:extLst>
          </p:cNvPr>
          <p:cNvSpPr/>
          <p:nvPr/>
        </p:nvSpPr>
        <p:spPr>
          <a:xfrm>
            <a:off x="1407789" y="2228429"/>
            <a:ext cx="2880000" cy="2880000"/>
          </a:xfrm>
          <a:prstGeom prst="blockArc">
            <a:avLst>
              <a:gd name="adj1" fmla="val 16254322"/>
              <a:gd name="adj2" fmla="val 22071"/>
              <a:gd name="adj3" fmla="val 4144"/>
            </a:avLst>
          </a:prstGeom>
          <a:solidFill>
            <a:srgbClr val="EC6A0D"/>
          </a:solidFill>
          <a:ln>
            <a:solidFill>
              <a:srgbClr val="EC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Semicírculo 5">
            <a:extLst>
              <a:ext uri="{FF2B5EF4-FFF2-40B4-BE49-F238E27FC236}">
                <a16:creationId xmlns:a16="http://schemas.microsoft.com/office/drawing/2014/main" id="{BF47245B-3610-405A-9AD2-0D361B4D3A69}"/>
              </a:ext>
            </a:extLst>
          </p:cNvPr>
          <p:cNvSpPr/>
          <p:nvPr/>
        </p:nvSpPr>
        <p:spPr>
          <a:xfrm rot="16200000">
            <a:off x="1407789" y="2228429"/>
            <a:ext cx="2880000" cy="2880000"/>
          </a:xfrm>
          <a:prstGeom prst="blockArc">
            <a:avLst>
              <a:gd name="adj1" fmla="val 16254322"/>
              <a:gd name="adj2" fmla="val 22071"/>
              <a:gd name="adj3" fmla="val 414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Semicírculo 6">
            <a:extLst>
              <a:ext uri="{FF2B5EF4-FFF2-40B4-BE49-F238E27FC236}">
                <a16:creationId xmlns:a16="http://schemas.microsoft.com/office/drawing/2014/main" id="{550FFB0D-BB37-4BA0-88A0-D07A1403441C}"/>
              </a:ext>
            </a:extLst>
          </p:cNvPr>
          <p:cNvSpPr/>
          <p:nvPr/>
        </p:nvSpPr>
        <p:spPr>
          <a:xfrm rot="10800000">
            <a:off x="1407789" y="2228429"/>
            <a:ext cx="2880000" cy="2880000"/>
          </a:xfrm>
          <a:prstGeom prst="blockArc">
            <a:avLst>
              <a:gd name="adj1" fmla="val 16254322"/>
              <a:gd name="adj2" fmla="val 22071"/>
              <a:gd name="adj3" fmla="val 4144"/>
            </a:avLst>
          </a:prstGeom>
          <a:solidFill>
            <a:srgbClr val="EC6A0D"/>
          </a:solidFill>
          <a:ln>
            <a:solidFill>
              <a:srgbClr val="EC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Semicírculo 7">
            <a:extLst>
              <a:ext uri="{FF2B5EF4-FFF2-40B4-BE49-F238E27FC236}">
                <a16:creationId xmlns:a16="http://schemas.microsoft.com/office/drawing/2014/main" id="{2290C776-281F-4C83-A8F2-C12552043BD5}"/>
              </a:ext>
            </a:extLst>
          </p:cNvPr>
          <p:cNvSpPr/>
          <p:nvPr/>
        </p:nvSpPr>
        <p:spPr>
          <a:xfrm rot="5400000">
            <a:off x="1407789" y="2228429"/>
            <a:ext cx="2880000" cy="2880000"/>
          </a:xfrm>
          <a:prstGeom prst="blockArc">
            <a:avLst>
              <a:gd name="adj1" fmla="val 16254322"/>
              <a:gd name="adj2" fmla="val 22071"/>
              <a:gd name="adj3" fmla="val 414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DE2FE30-862D-47D5-A48D-52A03C7A149B}"/>
              </a:ext>
            </a:extLst>
          </p:cNvPr>
          <p:cNvSpPr/>
          <p:nvPr/>
        </p:nvSpPr>
        <p:spPr>
          <a:xfrm>
            <a:off x="1533788" y="2365901"/>
            <a:ext cx="2628000" cy="262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485632AC-AFC9-4301-B632-CA164404AEDF}"/>
              </a:ext>
            </a:extLst>
          </p:cNvPr>
          <p:cNvSpPr txBox="1">
            <a:spLocks/>
          </p:cNvSpPr>
          <p:nvPr/>
        </p:nvSpPr>
        <p:spPr>
          <a:xfrm>
            <a:off x="4675189" y="2799156"/>
            <a:ext cx="5862813" cy="51013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latin typeface="Calibri Light" panose="020F03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Preparar</a:t>
            </a:r>
            <a:r>
              <a:rPr lang="pt-BR" b="0" dirty="0"/>
              <a:t> as cooperativas para a certificação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9207156-4E5D-47F5-9A59-8A6FAD256465}"/>
              </a:ext>
            </a:extLst>
          </p:cNvPr>
          <p:cNvSpPr txBox="1">
            <a:spLocks/>
          </p:cNvSpPr>
          <p:nvPr/>
        </p:nvSpPr>
        <p:spPr>
          <a:xfrm>
            <a:off x="4670002" y="3615971"/>
            <a:ext cx="5868000" cy="51013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latin typeface="Calibri Light" panose="020F03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Preservar a </a:t>
            </a:r>
            <a:r>
              <a:rPr lang="pt-BR" b="1" dirty="0"/>
              <a:t>individualidade</a:t>
            </a:r>
            <a:r>
              <a:rPr lang="pt-BR" dirty="0"/>
              <a:t> das cooperativas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7E8F6CB2-D7D1-4C71-9CBB-BE6A1DF11F98}"/>
              </a:ext>
            </a:extLst>
          </p:cNvPr>
          <p:cNvSpPr txBox="1">
            <a:spLocks/>
          </p:cNvSpPr>
          <p:nvPr/>
        </p:nvSpPr>
        <p:spPr>
          <a:xfrm>
            <a:off x="4287787" y="5172827"/>
            <a:ext cx="5086373" cy="51013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latin typeface="Calibri Light" panose="020F03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1800" b="1" dirty="0">
                <a:latin typeface="Calibri Light" panose="020F0302020204030204" pitchFamily="34" charset="0"/>
              </a:rPr>
              <a:t>Confidencialidade </a:t>
            </a:r>
            <a:r>
              <a:rPr lang="pt-BR" sz="1800" dirty="0">
                <a:latin typeface="Calibri Light" panose="020F0302020204030204" pitchFamily="34" charset="0"/>
              </a:rPr>
              <a:t>dos dados e informações das cooperativas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081F347F-7F53-47BB-8327-7B2CE4E347C2}"/>
              </a:ext>
            </a:extLst>
          </p:cNvPr>
          <p:cNvSpPr txBox="1">
            <a:spLocks/>
          </p:cNvSpPr>
          <p:nvPr/>
        </p:nvSpPr>
        <p:spPr>
          <a:xfrm>
            <a:off x="4599290" y="4302152"/>
            <a:ext cx="6151858" cy="510136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b="0">
                <a:latin typeface="Calibri Light" panose="020F03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t-BR" sz="1800" dirty="0">
                <a:latin typeface="Calibri Light" panose="020F0302020204030204" pitchFamily="34" charset="0"/>
              </a:rPr>
              <a:t>Transferência do </a:t>
            </a:r>
            <a:r>
              <a:rPr lang="pt-BR" sz="1800" b="1" dirty="0">
                <a:latin typeface="Calibri Light" panose="020F0302020204030204" pitchFamily="34" charset="0"/>
              </a:rPr>
              <a:t>conhecimento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B0EEF6D-2C75-4E49-8641-ECE0EB75245F}"/>
              </a:ext>
            </a:extLst>
          </p:cNvPr>
          <p:cNvSpPr/>
          <p:nvPr/>
        </p:nvSpPr>
        <p:spPr>
          <a:xfrm>
            <a:off x="1126692" y="1965143"/>
            <a:ext cx="3456000" cy="34560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 Light" panose="020F0302020204030204" pitchFamily="34" charset="0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8493E4D-4F4B-4738-91F4-A264A617812B}"/>
              </a:ext>
            </a:extLst>
          </p:cNvPr>
          <p:cNvCxnSpPr>
            <a:cxnSpLocks/>
          </p:cNvCxnSpPr>
          <p:nvPr/>
        </p:nvCxnSpPr>
        <p:spPr>
          <a:xfrm>
            <a:off x="4582692" y="3409541"/>
            <a:ext cx="5906815" cy="0"/>
          </a:xfrm>
          <a:prstGeom prst="line">
            <a:avLst/>
          </a:prstGeom>
          <a:ln w="19050">
            <a:solidFill>
              <a:srgbClr val="EC6A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C7833ED-AF3B-4C80-A461-15B4428C1B34}"/>
              </a:ext>
            </a:extLst>
          </p:cNvPr>
          <p:cNvCxnSpPr>
            <a:cxnSpLocks/>
          </p:cNvCxnSpPr>
          <p:nvPr/>
        </p:nvCxnSpPr>
        <p:spPr>
          <a:xfrm>
            <a:off x="4582692" y="4035846"/>
            <a:ext cx="5942016" cy="0"/>
          </a:xfrm>
          <a:prstGeom prst="line">
            <a:avLst/>
          </a:prstGeom>
          <a:ln w="19050">
            <a:solidFill>
              <a:srgbClr val="EC6A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1695F561-1A91-4F9D-9FCB-6969782ACAF8}"/>
              </a:ext>
            </a:extLst>
          </p:cNvPr>
          <p:cNvCxnSpPr>
            <a:cxnSpLocks/>
          </p:cNvCxnSpPr>
          <p:nvPr/>
        </p:nvCxnSpPr>
        <p:spPr>
          <a:xfrm>
            <a:off x="4217412" y="4814307"/>
            <a:ext cx="6213582" cy="0"/>
          </a:xfrm>
          <a:prstGeom prst="line">
            <a:avLst/>
          </a:prstGeom>
          <a:ln w="19050">
            <a:solidFill>
              <a:srgbClr val="EC6A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9073168-81B8-40AE-96B2-FF2B1C092E63}"/>
              </a:ext>
            </a:extLst>
          </p:cNvPr>
          <p:cNvCxnSpPr>
            <a:cxnSpLocks/>
          </p:cNvCxnSpPr>
          <p:nvPr/>
        </p:nvCxnSpPr>
        <p:spPr>
          <a:xfrm>
            <a:off x="4151784" y="5677901"/>
            <a:ext cx="6114300" cy="0"/>
          </a:xfrm>
          <a:prstGeom prst="line">
            <a:avLst/>
          </a:prstGeom>
          <a:ln w="19050">
            <a:solidFill>
              <a:srgbClr val="EC6A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C6CF143C-DD09-408E-B90B-FE7FED930295}"/>
              </a:ext>
            </a:extLst>
          </p:cNvPr>
          <p:cNvSpPr txBox="1">
            <a:spLocks/>
          </p:cNvSpPr>
          <p:nvPr/>
        </p:nvSpPr>
        <p:spPr>
          <a:xfrm>
            <a:off x="4531968" y="2130734"/>
            <a:ext cx="5862813" cy="510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t-BR" sz="1800" b="1" dirty="0">
                <a:latin typeface="Calibri Light" panose="020F0302020204030204" pitchFamily="34" charset="0"/>
              </a:rPr>
              <a:t>Modelo aderente </a:t>
            </a:r>
            <a:r>
              <a:rPr lang="pt-BR" sz="1800" dirty="0">
                <a:latin typeface="Calibri Light" panose="020F0302020204030204" pitchFamily="34" charset="0"/>
              </a:rPr>
              <a:t>ao cooperativismo</a:t>
            </a:r>
          </a:p>
        </p:txBody>
      </p:sp>
      <p:cxnSp>
        <p:nvCxnSpPr>
          <p:cNvPr id="26" name="Conector reto 57">
            <a:extLst>
              <a:ext uri="{FF2B5EF4-FFF2-40B4-BE49-F238E27FC236}">
                <a16:creationId xmlns:a16="http://schemas.microsoft.com/office/drawing/2014/main" id="{B88C044B-540E-430F-9E66-BC3C442BC90E}"/>
              </a:ext>
            </a:extLst>
          </p:cNvPr>
          <p:cNvCxnSpPr>
            <a:cxnSpLocks/>
          </p:cNvCxnSpPr>
          <p:nvPr/>
        </p:nvCxnSpPr>
        <p:spPr>
          <a:xfrm>
            <a:off x="4217412" y="2584745"/>
            <a:ext cx="6272095" cy="0"/>
          </a:xfrm>
          <a:prstGeom prst="line">
            <a:avLst/>
          </a:prstGeom>
          <a:ln w="19050">
            <a:solidFill>
              <a:srgbClr val="EC6A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16">
            <a:extLst>
              <a:ext uri="{FF2B5EF4-FFF2-40B4-BE49-F238E27FC236}">
                <a16:creationId xmlns:a16="http://schemas.microsoft.com/office/drawing/2014/main" id="{F87ED5A4-DDE7-4079-B1E3-D827287A032D}"/>
              </a:ext>
            </a:extLst>
          </p:cNvPr>
          <p:cNvCxnSpPr>
            <a:cxnSpLocks/>
          </p:cNvCxnSpPr>
          <p:nvPr/>
        </p:nvCxnSpPr>
        <p:spPr>
          <a:xfrm flipH="1" flipV="1">
            <a:off x="3731198" y="5198782"/>
            <a:ext cx="324649" cy="479119"/>
          </a:xfrm>
          <a:prstGeom prst="line">
            <a:avLst/>
          </a:prstGeom>
          <a:ln w="19050">
            <a:solidFill>
              <a:srgbClr val="EC6A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E0BE5B0C-94E5-44A5-B7D7-BDC50F48A5AD}"/>
              </a:ext>
            </a:extLst>
          </p:cNvPr>
          <p:cNvGrpSpPr/>
          <p:nvPr/>
        </p:nvGrpSpPr>
        <p:grpSpPr>
          <a:xfrm flipV="1">
            <a:off x="3803565" y="1881627"/>
            <a:ext cx="6445686" cy="353635"/>
            <a:chOff x="3449905" y="1992515"/>
            <a:chExt cx="6445686" cy="353635"/>
          </a:xfrm>
        </p:grpSpPr>
        <p:cxnSp>
          <p:nvCxnSpPr>
            <p:cNvPr id="29" name="Conector reto 62">
              <a:extLst>
                <a:ext uri="{FF2B5EF4-FFF2-40B4-BE49-F238E27FC236}">
                  <a16:creationId xmlns:a16="http://schemas.microsoft.com/office/drawing/2014/main" id="{D4A768AE-5968-4E14-B01E-74D9C029D7C4}"/>
                </a:ext>
              </a:extLst>
            </p:cNvPr>
            <p:cNvCxnSpPr>
              <a:cxnSpLocks/>
            </p:cNvCxnSpPr>
            <p:nvPr/>
          </p:nvCxnSpPr>
          <p:spPr>
            <a:xfrm>
              <a:off x="3781291" y="2346150"/>
              <a:ext cx="6114300" cy="0"/>
            </a:xfrm>
            <a:prstGeom prst="line">
              <a:avLst/>
            </a:prstGeom>
            <a:ln w="19050">
              <a:solidFill>
                <a:srgbClr val="EC6A0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50">
              <a:extLst>
                <a:ext uri="{FF2B5EF4-FFF2-40B4-BE49-F238E27FC236}">
                  <a16:creationId xmlns:a16="http://schemas.microsoft.com/office/drawing/2014/main" id="{3AD9466B-74C6-455B-87AE-D2A76A2674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9905" y="1992515"/>
              <a:ext cx="252282" cy="340997"/>
            </a:xfrm>
            <a:prstGeom prst="line">
              <a:avLst/>
            </a:prstGeom>
            <a:ln w="19050">
              <a:solidFill>
                <a:srgbClr val="EC6A0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D1D23E-AF23-4FDB-A959-E9FE93F7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Premissas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B1D5543-86F0-4F3F-958D-0B72CEEA822A}"/>
              </a:ext>
            </a:extLst>
          </p:cNvPr>
          <p:cNvSpPr txBox="1"/>
          <p:nvPr/>
        </p:nvSpPr>
        <p:spPr>
          <a:xfrm>
            <a:off x="1864029" y="3001611"/>
            <a:ext cx="19335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libri"/>
                <a:cs typeface="Calibri Light" panose="020F0302020204030204" pitchFamily="34" charset="0"/>
              </a:rPr>
              <a:t>Projeto 14: CERTIFICAÇÃO DE COOPERATIVAS</a:t>
            </a:r>
          </a:p>
        </p:txBody>
      </p:sp>
    </p:spTree>
    <p:extLst>
      <p:ext uri="{BB962C8B-B14F-4D97-AF65-F5344CB8AC3E}">
        <p14:creationId xmlns:p14="http://schemas.microsoft.com/office/powerpoint/2010/main" val="371675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60">
            <a:extLst>
              <a:ext uri="{FF2B5EF4-FFF2-40B4-BE49-F238E27FC236}">
                <a16:creationId xmlns:a16="http://schemas.microsoft.com/office/drawing/2014/main" id="{622742F0-6716-4273-876F-1960C6F4F5B2}"/>
              </a:ext>
            </a:extLst>
          </p:cNvPr>
          <p:cNvSpPr txBox="1"/>
          <p:nvPr/>
        </p:nvSpPr>
        <p:spPr>
          <a:xfrm>
            <a:off x="1793316" y="1885624"/>
            <a:ext cx="2940179" cy="707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 Light" panose="020F0302020204030204" pitchFamily="34" charset="0"/>
              </a:defRPr>
            </a:lvl1pPr>
          </a:lstStyle>
          <a:p>
            <a:pPr algn="l"/>
            <a:r>
              <a:rPr lang="en-US" noProof="1"/>
              <a:t>Fortalece a imagem</a:t>
            </a:r>
          </a:p>
          <a:p>
            <a:pPr algn="l"/>
            <a:r>
              <a:rPr lang="en-US" noProof="1"/>
              <a:t>da cooperativa</a:t>
            </a:r>
          </a:p>
        </p:txBody>
      </p:sp>
      <p:pic>
        <p:nvPicPr>
          <p:cNvPr id="31" name="Gráfico 30" descr="Conexões estrutura de tópicos">
            <a:extLst>
              <a:ext uri="{FF2B5EF4-FFF2-40B4-BE49-F238E27FC236}">
                <a16:creationId xmlns:a16="http://schemas.microsoft.com/office/drawing/2014/main" id="{D10DAD31-D7BC-4FE2-938B-707A4EC75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054" y="1952183"/>
            <a:ext cx="579660" cy="5796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A974E-40AC-40ED-A295-1BB69123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Benefícios estratégicos</a:t>
            </a:r>
          </a:p>
        </p:txBody>
      </p:sp>
      <p:sp>
        <p:nvSpPr>
          <p:cNvPr id="8" name="TextBox 63">
            <a:extLst>
              <a:ext uri="{FF2B5EF4-FFF2-40B4-BE49-F238E27FC236}">
                <a16:creationId xmlns:a16="http://schemas.microsoft.com/office/drawing/2014/main" id="{8DFA48C0-F417-402A-9D27-7BDD3F4BE4D4}"/>
              </a:ext>
            </a:extLst>
          </p:cNvPr>
          <p:cNvSpPr txBox="1"/>
          <p:nvPr/>
        </p:nvSpPr>
        <p:spPr>
          <a:xfrm>
            <a:off x="1335572" y="3164097"/>
            <a:ext cx="2703784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 Light" panose="020F0302020204030204" pitchFamily="34" charset="0"/>
              </a:defRPr>
            </a:lvl1pPr>
          </a:lstStyle>
          <a:p>
            <a:pPr algn="l"/>
            <a:r>
              <a:rPr lang="pt-BR" dirty="0"/>
              <a:t>Aumenta a confiança</a:t>
            </a:r>
          </a:p>
          <a:p>
            <a:pPr algn="l"/>
            <a:r>
              <a:rPr lang="pt-BR" dirty="0"/>
              <a:t>do consumidor</a:t>
            </a:r>
          </a:p>
        </p:txBody>
      </p:sp>
      <p:sp>
        <p:nvSpPr>
          <p:cNvPr id="10" name="TextBox 51">
            <a:extLst>
              <a:ext uri="{FF2B5EF4-FFF2-40B4-BE49-F238E27FC236}">
                <a16:creationId xmlns:a16="http://schemas.microsoft.com/office/drawing/2014/main" id="{2812725D-7CE2-422B-BAD7-F09A4E69E5AB}"/>
              </a:ext>
            </a:extLst>
          </p:cNvPr>
          <p:cNvSpPr txBox="1"/>
          <p:nvPr/>
        </p:nvSpPr>
        <p:spPr>
          <a:xfrm>
            <a:off x="1998464" y="4517637"/>
            <a:ext cx="2703784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 Light" panose="020F0302020204030204" pitchFamily="34" charset="0"/>
              </a:defRPr>
            </a:lvl1pPr>
          </a:lstStyle>
          <a:p>
            <a:pPr algn="l"/>
            <a:r>
              <a:rPr lang="en-US" noProof="1"/>
              <a:t>Assegura</a:t>
            </a:r>
          </a:p>
          <a:p>
            <a:pPr algn="l"/>
            <a:r>
              <a:rPr lang="en-US" noProof="1"/>
              <a:t>transparência</a:t>
            </a:r>
          </a:p>
        </p:txBody>
      </p:sp>
      <p:sp>
        <p:nvSpPr>
          <p:cNvPr id="13" name="TextBox 54">
            <a:extLst>
              <a:ext uri="{FF2B5EF4-FFF2-40B4-BE49-F238E27FC236}">
                <a16:creationId xmlns:a16="http://schemas.microsoft.com/office/drawing/2014/main" id="{2ACB3D0F-96CF-4CAE-8F45-B589B7ADE076}"/>
              </a:ext>
            </a:extLst>
          </p:cNvPr>
          <p:cNvSpPr txBox="1"/>
          <p:nvPr/>
        </p:nvSpPr>
        <p:spPr>
          <a:xfrm>
            <a:off x="7693907" y="4517520"/>
            <a:ext cx="2155953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 Light" panose="020F0302020204030204" pitchFamily="34" charset="0"/>
              </a:defRPr>
            </a:lvl1pPr>
          </a:lstStyle>
          <a:p>
            <a:pPr algn="r"/>
            <a:r>
              <a:rPr lang="en-US" noProof="1"/>
              <a:t>Aprimora a gestão de risco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A3F4165D-15F9-4BF5-90A0-554CD008E79E}"/>
              </a:ext>
            </a:extLst>
          </p:cNvPr>
          <p:cNvSpPr txBox="1"/>
          <p:nvPr/>
        </p:nvSpPr>
        <p:spPr>
          <a:xfrm>
            <a:off x="7655232" y="1823961"/>
            <a:ext cx="2744483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 Light" panose="020F0302020204030204" pitchFamily="34" charset="0"/>
              </a:defRPr>
            </a:lvl1pPr>
          </a:lstStyle>
          <a:p>
            <a:pPr algn="r"/>
            <a:r>
              <a:rPr lang="en-US" noProof="1"/>
              <a:t>Melhora o desempenho financeiro</a:t>
            </a:r>
          </a:p>
        </p:txBody>
      </p:sp>
      <p:sp>
        <p:nvSpPr>
          <p:cNvPr id="23" name="TextBox 63">
            <a:extLst>
              <a:ext uri="{FF2B5EF4-FFF2-40B4-BE49-F238E27FC236}">
                <a16:creationId xmlns:a16="http://schemas.microsoft.com/office/drawing/2014/main" id="{4CFE1366-EA7D-45B0-8B5F-C3F745293F85}"/>
              </a:ext>
            </a:extLst>
          </p:cNvPr>
          <p:cNvSpPr txBox="1"/>
          <p:nvPr/>
        </p:nvSpPr>
        <p:spPr>
          <a:xfrm>
            <a:off x="5208650" y="5509761"/>
            <a:ext cx="2703784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 Light" panose="020F0302020204030204" pitchFamily="34" charset="0"/>
              </a:defRPr>
            </a:lvl1pPr>
          </a:lstStyle>
          <a:p>
            <a:pPr algn="l"/>
            <a:r>
              <a:rPr lang="pt-BR" dirty="0"/>
              <a:t>Engaja e retém</a:t>
            </a:r>
          </a:p>
          <a:p>
            <a:pPr algn="l"/>
            <a:r>
              <a:rPr lang="pt-BR" dirty="0"/>
              <a:t> talentos</a:t>
            </a:r>
          </a:p>
        </p:txBody>
      </p:sp>
      <p:pic>
        <p:nvPicPr>
          <p:cNvPr id="35" name="Gráfico 34" descr="Usuários estrutura de tópicos">
            <a:extLst>
              <a:ext uri="{FF2B5EF4-FFF2-40B4-BE49-F238E27FC236}">
                <a16:creationId xmlns:a16="http://schemas.microsoft.com/office/drawing/2014/main" id="{4D987DB3-BAE1-4FFF-A319-DA07E0DCC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0535" y="5562583"/>
            <a:ext cx="629648" cy="629648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0513993-217D-5A47-BAFF-E4C60F4AFDE4}"/>
              </a:ext>
            </a:extLst>
          </p:cNvPr>
          <p:cNvGrpSpPr/>
          <p:nvPr/>
        </p:nvGrpSpPr>
        <p:grpSpPr>
          <a:xfrm>
            <a:off x="4163439" y="1769434"/>
            <a:ext cx="3456000" cy="3456000"/>
            <a:chOff x="4163439" y="1769434"/>
            <a:chExt cx="3456000" cy="3456000"/>
          </a:xfrm>
        </p:grpSpPr>
        <p:sp>
          <p:nvSpPr>
            <p:cNvPr id="18" name="Semicírculo 4">
              <a:extLst>
                <a:ext uri="{FF2B5EF4-FFF2-40B4-BE49-F238E27FC236}">
                  <a16:creationId xmlns:a16="http://schemas.microsoft.com/office/drawing/2014/main" id="{69628952-C941-D247-A26B-374DB3984238}"/>
                </a:ext>
              </a:extLst>
            </p:cNvPr>
            <p:cNvSpPr/>
            <p:nvPr/>
          </p:nvSpPr>
          <p:spPr>
            <a:xfrm>
              <a:off x="4444536" y="2032720"/>
              <a:ext cx="2880000" cy="2880000"/>
            </a:xfrm>
            <a:prstGeom prst="blockArc">
              <a:avLst>
                <a:gd name="adj1" fmla="val 16254322"/>
                <a:gd name="adj2" fmla="val 22071"/>
                <a:gd name="adj3" fmla="val 4144"/>
              </a:avLst>
            </a:prstGeom>
            <a:solidFill>
              <a:srgbClr val="EC6A0D"/>
            </a:solidFill>
            <a:ln>
              <a:solidFill>
                <a:srgbClr val="EC6A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Semicírculo 5">
              <a:extLst>
                <a:ext uri="{FF2B5EF4-FFF2-40B4-BE49-F238E27FC236}">
                  <a16:creationId xmlns:a16="http://schemas.microsoft.com/office/drawing/2014/main" id="{18348F61-23B6-1149-AB03-BE82FF189C1B}"/>
                </a:ext>
              </a:extLst>
            </p:cNvPr>
            <p:cNvSpPr/>
            <p:nvPr/>
          </p:nvSpPr>
          <p:spPr>
            <a:xfrm rot="16200000">
              <a:off x="4444536" y="2032720"/>
              <a:ext cx="2880000" cy="2880000"/>
            </a:xfrm>
            <a:prstGeom prst="blockArc">
              <a:avLst>
                <a:gd name="adj1" fmla="val 16254322"/>
                <a:gd name="adj2" fmla="val 22071"/>
                <a:gd name="adj3" fmla="val 4144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Semicírculo 6">
              <a:extLst>
                <a:ext uri="{FF2B5EF4-FFF2-40B4-BE49-F238E27FC236}">
                  <a16:creationId xmlns:a16="http://schemas.microsoft.com/office/drawing/2014/main" id="{38E82D11-196F-CA47-97A7-B130C71ADE9B}"/>
                </a:ext>
              </a:extLst>
            </p:cNvPr>
            <p:cNvSpPr/>
            <p:nvPr/>
          </p:nvSpPr>
          <p:spPr>
            <a:xfrm rot="10800000">
              <a:off x="4444536" y="2032720"/>
              <a:ext cx="2880000" cy="2880000"/>
            </a:xfrm>
            <a:prstGeom prst="blockArc">
              <a:avLst>
                <a:gd name="adj1" fmla="val 16254322"/>
                <a:gd name="adj2" fmla="val 22071"/>
                <a:gd name="adj3" fmla="val 4144"/>
              </a:avLst>
            </a:prstGeom>
            <a:solidFill>
              <a:srgbClr val="EC6A0D"/>
            </a:solidFill>
            <a:ln>
              <a:solidFill>
                <a:srgbClr val="EC6A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" name="Semicírculo 7">
              <a:extLst>
                <a:ext uri="{FF2B5EF4-FFF2-40B4-BE49-F238E27FC236}">
                  <a16:creationId xmlns:a16="http://schemas.microsoft.com/office/drawing/2014/main" id="{9C12FE3A-29D9-CB48-AE2D-105875DDB738}"/>
                </a:ext>
              </a:extLst>
            </p:cNvPr>
            <p:cNvSpPr/>
            <p:nvPr/>
          </p:nvSpPr>
          <p:spPr>
            <a:xfrm rot="5400000">
              <a:off x="4444536" y="2032720"/>
              <a:ext cx="2880000" cy="2880000"/>
            </a:xfrm>
            <a:prstGeom prst="blockArc">
              <a:avLst>
                <a:gd name="adj1" fmla="val 16254322"/>
                <a:gd name="adj2" fmla="val 22071"/>
                <a:gd name="adj3" fmla="val 4144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Elipse 8">
              <a:extLst>
                <a:ext uri="{FF2B5EF4-FFF2-40B4-BE49-F238E27FC236}">
                  <a16:creationId xmlns:a16="http://schemas.microsoft.com/office/drawing/2014/main" id="{91523F40-27B9-DA45-90F7-542C9BB70B85}"/>
                </a:ext>
              </a:extLst>
            </p:cNvPr>
            <p:cNvSpPr/>
            <p:nvPr/>
          </p:nvSpPr>
          <p:spPr>
            <a:xfrm>
              <a:off x="4570535" y="2170192"/>
              <a:ext cx="2628000" cy="26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Elipse 19">
              <a:extLst>
                <a:ext uri="{FF2B5EF4-FFF2-40B4-BE49-F238E27FC236}">
                  <a16:creationId xmlns:a16="http://schemas.microsoft.com/office/drawing/2014/main" id="{97B43882-7BC1-3040-9F1D-0F700BA0582C}"/>
                </a:ext>
              </a:extLst>
            </p:cNvPr>
            <p:cNvSpPr/>
            <p:nvPr/>
          </p:nvSpPr>
          <p:spPr>
            <a:xfrm>
              <a:off x="4163439" y="1769434"/>
              <a:ext cx="3456000" cy="3456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 Light" panose="020F0302020204030204" pitchFamily="34" charset="0"/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DAD5D6BC-C91F-B845-8A79-50D66AE2D1D5}"/>
                </a:ext>
              </a:extLst>
            </p:cNvPr>
            <p:cNvSpPr txBox="1"/>
            <p:nvPr/>
          </p:nvSpPr>
          <p:spPr>
            <a:xfrm>
              <a:off x="4926014" y="2791886"/>
              <a:ext cx="193351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latin typeface="Calibri"/>
                  <a:cs typeface="Calibri Light" panose="020F0302020204030204" pitchFamily="34" charset="0"/>
                </a:rPr>
                <a:t>Projeto 14: CERTIFICAÇÃO DE COOPERATIVAS</a:t>
              </a:r>
            </a:p>
          </p:txBody>
        </p:sp>
      </p:grpSp>
      <p:pic>
        <p:nvPicPr>
          <p:cNvPr id="11" name="Gráfico 10" descr="Quadra estrutura de tópicos">
            <a:extLst>
              <a:ext uri="{FF2B5EF4-FFF2-40B4-BE49-F238E27FC236}">
                <a16:creationId xmlns:a16="http://schemas.microsoft.com/office/drawing/2014/main" id="{8CC1A350-F9F8-8D44-B634-7E52C10C9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5572" y="4569072"/>
            <a:ext cx="579659" cy="579659"/>
          </a:xfrm>
          <a:prstGeom prst="rect">
            <a:avLst/>
          </a:prstGeom>
        </p:spPr>
      </p:pic>
      <p:pic>
        <p:nvPicPr>
          <p:cNvPr id="17" name="Gráfico 16" descr="Escudo com marca de verificação estrutura de tópicos">
            <a:extLst>
              <a:ext uri="{FF2B5EF4-FFF2-40B4-BE49-F238E27FC236}">
                <a16:creationId xmlns:a16="http://schemas.microsoft.com/office/drawing/2014/main" id="{A6BDA3CD-08B9-EE43-85F4-4BEE1BE493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4328" y="4581631"/>
            <a:ext cx="579659" cy="579659"/>
          </a:xfrm>
          <a:prstGeom prst="rect">
            <a:avLst/>
          </a:prstGeom>
        </p:spPr>
      </p:pic>
      <p:pic>
        <p:nvPicPr>
          <p:cNvPr id="34" name="Gráfico 33" descr="Aperto de mão estrutura de tópicos">
            <a:extLst>
              <a:ext uri="{FF2B5EF4-FFF2-40B4-BE49-F238E27FC236}">
                <a16:creationId xmlns:a16="http://schemas.microsoft.com/office/drawing/2014/main" id="{A13239BF-A948-EE42-A795-AC24521D9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780" y="3228457"/>
            <a:ext cx="649635" cy="649635"/>
          </a:xfrm>
          <a:prstGeom prst="rect">
            <a:avLst/>
          </a:prstGeom>
        </p:spPr>
      </p:pic>
      <p:pic>
        <p:nvPicPr>
          <p:cNvPr id="37" name="Gráfico 36" descr="Gráfico de barras com tendência ascendente estrutura de tópicos">
            <a:extLst>
              <a:ext uri="{FF2B5EF4-FFF2-40B4-BE49-F238E27FC236}">
                <a16:creationId xmlns:a16="http://schemas.microsoft.com/office/drawing/2014/main" id="{965FACA7-BD61-064A-9911-16FCF4C65E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16091" y="1897957"/>
            <a:ext cx="559889" cy="559889"/>
          </a:xfrm>
          <a:prstGeom prst="rect">
            <a:avLst/>
          </a:prstGeom>
        </p:spPr>
      </p:pic>
      <p:sp>
        <p:nvSpPr>
          <p:cNvPr id="32" name="TextBox 57">
            <a:extLst>
              <a:ext uri="{FF2B5EF4-FFF2-40B4-BE49-F238E27FC236}">
                <a16:creationId xmlns:a16="http://schemas.microsoft.com/office/drawing/2014/main" id="{88480245-2210-4490-820B-70A23BF1DF17}"/>
              </a:ext>
            </a:extLst>
          </p:cNvPr>
          <p:cNvSpPr txBox="1"/>
          <p:nvPr/>
        </p:nvSpPr>
        <p:spPr>
          <a:xfrm>
            <a:off x="8468020" y="3213220"/>
            <a:ext cx="2197868" cy="70777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 Light" panose="020F0302020204030204" pitchFamily="34" charset="0"/>
              </a:defRPr>
            </a:lvl1pPr>
          </a:lstStyle>
          <a:p>
            <a:pPr algn="r"/>
            <a:r>
              <a:rPr lang="en-US" noProof="1"/>
              <a:t>Reduz custos</a:t>
            </a:r>
          </a:p>
          <a:p>
            <a:pPr algn="r"/>
            <a:r>
              <a:rPr lang="en-US" noProof="1"/>
              <a:t>e desperdícios</a:t>
            </a:r>
          </a:p>
        </p:txBody>
      </p:sp>
      <p:pic>
        <p:nvPicPr>
          <p:cNvPr id="33" name="Gráfico 32" descr="Moedas estrutura de tópicos">
            <a:extLst>
              <a:ext uri="{FF2B5EF4-FFF2-40B4-BE49-F238E27FC236}">
                <a16:creationId xmlns:a16="http://schemas.microsoft.com/office/drawing/2014/main" id="{3FF39607-A888-410B-8810-DEBDC10205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07185" y="3328349"/>
            <a:ext cx="592642" cy="5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6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37ABA19-91B7-4364-B829-23DAB25BB621}"/>
              </a:ext>
            </a:extLst>
          </p:cNvPr>
          <p:cNvSpPr/>
          <p:nvPr/>
        </p:nvSpPr>
        <p:spPr>
          <a:xfrm>
            <a:off x="8094959" y="2175405"/>
            <a:ext cx="1872000" cy="3876867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5104DA2-91C0-4825-BADD-8E11C3AB8A34}"/>
              </a:ext>
            </a:extLst>
          </p:cNvPr>
          <p:cNvSpPr/>
          <p:nvPr/>
        </p:nvSpPr>
        <p:spPr>
          <a:xfrm>
            <a:off x="6147008" y="2175406"/>
            <a:ext cx="1872000" cy="3899161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C84C191-7CED-46D7-B2BD-504F851FBE1F}"/>
              </a:ext>
            </a:extLst>
          </p:cNvPr>
          <p:cNvSpPr/>
          <p:nvPr/>
        </p:nvSpPr>
        <p:spPr>
          <a:xfrm>
            <a:off x="4199057" y="2175405"/>
            <a:ext cx="1872000" cy="3876867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91A5A96-C1C0-43FA-8577-A739108457D7}"/>
              </a:ext>
            </a:extLst>
          </p:cNvPr>
          <p:cNvSpPr/>
          <p:nvPr/>
        </p:nvSpPr>
        <p:spPr>
          <a:xfrm>
            <a:off x="2251106" y="2175405"/>
            <a:ext cx="1872000" cy="3876867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8FF49E6-063C-4978-B035-40F644B4EB40}"/>
              </a:ext>
            </a:extLst>
          </p:cNvPr>
          <p:cNvSpPr/>
          <p:nvPr/>
        </p:nvSpPr>
        <p:spPr>
          <a:xfrm>
            <a:off x="10042912" y="2175405"/>
            <a:ext cx="1872000" cy="3899161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6DEE0D1-E917-4B4C-B670-DEF8ECA9BBC6}"/>
              </a:ext>
            </a:extLst>
          </p:cNvPr>
          <p:cNvSpPr/>
          <p:nvPr/>
        </p:nvSpPr>
        <p:spPr>
          <a:xfrm>
            <a:off x="303155" y="2175405"/>
            <a:ext cx="1872000" cy="3876867"/>
          </a:xfrm>
          <a:prstGeom prst="round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012FAEC-D6AA-4181-A7F5-BBDCC274B4FB}"/>
              </a:ext>
            </a:extLst>
          </p:cNvPr>
          <p:cNvSpPr/>
          <p:nvPr/>
        </p:nvSpPr>
        <p:spPr>
          <a:xfrm>
            <a:off x="10042912" y="1615910"/>
            <a:ext cx="1872000" cy="7666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Certificação ESG</a:t>
            </a: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55B85B1A-152F-4643-A6F6-8B7EE720E9D4}"/>
              </a:ext>
            </a:extLst>
          </p:cNvPr>
          <p:cNvSpPr/>
          <p:nvPr/>
        </p:nvSpPr>
        <p:spPr>
          <a:xfrm rot="5400000">
            <a:off x="9368666" y="1799809"/>
            <a:ext cx="1320800" cy="415636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44BB9E-EAE3-4C02-B402-97EB2448DD3B}"/>
              </a:ext>
            </a:extLst>
          </p:cNvPr>
          <p:cNvSpPr/>
          <p:nvPr/>
        </p:nvSpPr>
        <p:spPr>
          <a:xfrm>
            <a:off x="8094959" y="1615910"/>
            <a:ext cx="1872000" cy="766656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Central de Informação ESG</a:t>
            </a:r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67ED0198-C015-4D2A-9F54-FE49D5A1F11C}"/>
              </a:ext>
            </a:extLst>
          </p:cNvPr>
          <p:cNvSpPr/>
          <p:nvPr/>
        </p:nvSpPr>
        <p:spPr>
          <a:xfrm rot="5400000">
            <a:off x="7422560" y="1790573"/>
            <a:ext cx="1320800" cy="415636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57B520E-1F01-4822-A09C-7FFF9C604B78}"/>
              </a:ext>
            </a:extLst>
          </p:cNvPr>
          <p:cNvSpPr/>
          <p:nvPr/>
        </p:nvSpPr>
        <p:spPr>
          <a:xfrm>
            <a:off x="6147008" y="1615910"/>
            <a:ext cx="1872000" cy="766656"/>
          </a:xfrm>
          <a:prstGeom prst="roundRect">
            <a:avLst/>
          </a:prstGeom>
          <a:solidFill>
            <a:srgbClr val="3064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Manual das práticas ESG</a:t>
            </a:r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FBCA2E6A-665E-4CE4-89D9-555AD7804B19}"/>
              </a:ext>
            </a:extLst>
          </p:cNvPr>
          <p:cNvSpPr/>
          <p:nvPr/>
        </p:nvSpPr>
        <p:spPr>
          <a:xfrm rot="5400000">
            <a:off x="5476454" y="1799809"/>
            <a:ext cx="1320800" cy="415636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C10C9F1-1C1C-435F-81A0-D27F364AA41D}"/>
              </a:ext>
            </a:extLst>
          </p:cNvPr>
          <p:cNvSpPr/>
          <p:nvPr/>
        </p:nvSpPr>
        <p:spPr>
          <a:xfrm>
            <a:off x="4199057" y="1615910"/>
            <a:ext cx="1872000" cy="766656"/>
          </a:xfrm>
          <a:prstGeom prst="roundRect">
            <a:avLst/>
          </a:prstGeom>
          <a:solidFill>
            <a:srgbClr val="1745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Programa de Formação e Mentoria em ESG</a:t>
            </a: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C8EE0B41-9A93-4FB0-9419-3404D66DC4BD}"/>
              </a:ext>
            </a:extLst>
          </p:cNvPr>
          <p:cNvSpPr/>
          <p:nvPr/>
        </p:nvSpPr>
        <p:spPr>
          <a:xfrm rot="5400000">
            <a:off x="3530348" y="1799809"/>
            <a:ext cx="1320800" cy="415636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6497884-9EC0-4F1E-9237-E17036550F30}"/>
              </a:ext>
            </a:extLst>
          </p:cNvPr>
          <p:cNvSpPr/>
          <p:nvPr/>
        </p:nvSpPr>
        <p:spPr>
          <a:xfrm>
            <a:off x="2251106" y="1615910"/>
            <a:ext cx="1872000" cy="76665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Diagnóstico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ESG</a:t>
            </a:r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7BABB68-3277-460E-B141-37E693B2A860}"/>
              </a:ext>
            </a:extLst>
          </p:cNvPr>
          <p:cNvSpPr/>
          <p:nvPr/>
        </p:nvSpPr>
        <p:spPr>
          <a:xfrm rot="5400000">
            <a:off x="1584242" y="1799809"/>
            <a:ext cx="1320800" cy="415636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3DD568E-3BB1-45AC-9B96-C1C1AD975DB8}"/>
              </a:ext>
            </a:extLst>
          </p:cNvPr>
          <p:cNvSpPr/>
          <p:nvPr/>
        </p:nvSpPr>
        <p:spPr>
          <a:xfrm>
            <a:off x="303155" y="1615910"/>
            <a:ext cx="1872000" cy="76665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Estruturação </a:t>
            </a:r>
          </a:p>
        </p:txBody>
      </p:sp>
      <p:sp>
        <p:nvSpPr>
          <p:cNvPr id="19" name="Triângulo isósceles 18">
            <a:extLst>
              <a:ext uri="{FF2B5EF4-FFF2-40B4-BE49-F238E27FC236}">
                <a16:creationId xmlns:a16="http://schemas.microsoft.com/office/drawing/2014/main" id="{B04B609F-9ED8-4286-B678-BD52B828A573}"/>
              </a:ext>
            </a:extLst>
          </p:cNvPr>
          <p:cNvSpPr/>
          <p:nvPr/>
        </p:nvSpPr>
        <p:spPr>
          <a:xfrm rot="5400000">
            <a:off x="-361864" y="1799809"/>
            <a:ext cx="1320800" cy="415636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32EA242-D8A0-4657-99CB-66D2FFCACC98}"/>
              </a:ext>
            </a:extLst>
          </p:cNvPr>
          <p:cNvSpPr txBox="1"/>
          <p:nvPr/>
        </p:nvSpPr>
        <p:spPr>
          <a:xfrm>
            <a:off x="429042" y="2451287"/>
            <a:ext cx="1415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Metodologia do PRC200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Equipe técnica (Sistema Ocepar)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Definição do grupo de trabalho (cooperativas)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Contratação de empresa especializada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44EFB3-CE42-4400-A2D2-A7316705D2DB}"/>
              </a:ext>
            </a:extLst>
          </p:cNvPr>
          <p:cNvSpPr txBox="1"/>
          <p:nvPr/>
        </p:nvSpPr>
        <p:spPr>
          <a:xfrm>
            <a:off x="2354720" y="2451287"/>
            <a:ext cx="1691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1400">
                <a:solidFill>
                  <a:srgbClr val="00B0E6">
                    <a:lumMod val="2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Avaliar os indicadores da metodologia GRI</a:t>
            </a:r>
          </a:p>
          <a:p>
            <a:pPr lvl="0">
              <a:defRPr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Elaborar e validar instrumento de avaliação das práticas de ESG</a:t>
            </a:r>
          </a:p>
          <a:p>
            <a:pPr lvl="0">
              <a:defRPr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Realizar diagnóstico das práticas de ESG</a:t>
            </a:r>
          </a:p>
          <a:p>
            <a:pPr lvl="0">
              <a:defRPr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Consolidar os resultados ESG do cooperativismo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F22C9EF-D9E9-406C-AFCA-AE7567E04BEE}"/>
              </a:ext>
            </a:extLst>
          </p:cNvPr>
          <p:cNvSpPr txBox="1"/>
          <p:nvPr/>
        </p:nvSpPr>
        <p:spPr>
          <a:xfrm>
            <a:off x="4226720" y="2451287"/>
            <a:ext cx="18438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>
              <a:defRPr/>
            </a:pPr>
            <a:r>
              <a:rPr lang="pt-BR" sz="12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Módulos:</a:t>
            </a:r>
          </a:p>
          <a:p>
            <a:pPr lvl="0">
              <a:defRPr/>
            </a:pPr>
            <a:endParaRPr lang="pt-BR" sz="12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pt-BR" sz="12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papel da alta gestão e as práticas ESG</a:t>
            </a:r>
          </a:p>
          <a:p>
            <a:pPr marL="216000" lvl="0" indent="-216000">
              <a:buFont typeface="+mj-lt"/>
              <a:buAutoNum type="romanLcPeriod"/>
              <a:defRPr/>
            </a:pPr>
            <a:endParaRPr lang="pt-BR" sz="12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lvl="0" indent="-216000">
              <a:buFont typeface="+mj-lt"/>
              <a:buAutoNum type="romanLcPeriod"/>
              <a:defRPr/>
            </a:pPr>
            <a:r>
              <a:rPr lang="pt-BR" sz="12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Aspectos ambientais</a:t>
            </a:r>
          </a:p>
          <a:p>
            <a:pPr marL="216000" lvl="0" indent="-216000">
              <a:buFont typeface="+mj-lt"/>
              <a:buAutoNum type="romanLcPeriod"/>
              <a:defRPr/>
            </a:pPr>
            <a:endParaRPr lang="pt-BR" sz="12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lvl="0" indent="-216000">
              <a:buFont typeface="+mj-lt"/>
              <a:buAutoNum type="romanLcPeriod"/>
              <a:defRPr/>
            </a:pPr>
            <a:r>
              <a:rPr lang="pt-BR" sz="12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Aspectos sociais</a:t>
            </a:r>
          </a:p>
          <a:p>
            <a:pPr marL="216000" lvl="0" indent="-216000">
              <a:buFont typeface="+mj-lt"/>
              <a:buAutoNum type="romanLcPeriod"/>
              <a:defRPr/>
            </a:pPr>
            <a:endParaRPr lang="pt-BR" sz="12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lvl="0" indent="-216000">
              <a:buFont typeface="+mj-lt"/>
              <a:buAutoNum type="romanLcPeriod"/>
              <a:defRPr/>
            </a:pPr>
            <a:r>
              <a:rPr lang="pt-BR" sz="12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Aspectos de gestão e governança</a:t>
            </a:r>
          </a:p>
          <a:p>
            <a:pPr marL="216000" lvl="0" indent="-216000">
              <a:buFont typeface="+mj-lt"/>
              <a:buAutoNum type="romanLcPeriod"/>
              <a:defRPr/>
            </a:pPr>
            <a:endParaRPr lang="pt-BR" sz="12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lvl="0" indent="-216000">
              <a:buFont typeface="+mj-lt"/>
              <a:buAutoNum type="romanLcPeriod"/>
              <a:defRPr/>
            </a:pPr>
            <a:r>
              <a:rPr lang="pt-BR" sz="12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Relatório de sustentabilidade - GRI</a:t>
            </a:r>
          </a:p>
          <a:p>
            <a:pPr lvl="0">
              <a:defRPr/>
            </a:pPr>
            <a:endParaRPr lang="pt-BR" sz="1200" kern="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lang="pt-BR" sz="1200" kern="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DE5B8E8-D502-4802-B80F-5F508EBCEBBE}"/>
              </a:ext>
            </a:extLst>
          </p:cNvPr>
          <p:cNvSpPr txBox="1"/>
          <p:nvPr/>
        </p:nvSpPr>
        <p:spPr>
          <a:xfrm>
            <a:off x="6261689" y="2451287"/>
            <a:ext cx="161345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Estruturar guia com os cadernos GRI, traduzidos no contexto das cooperativas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Pilares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Abordagens de gestão (GRI 103)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Dimensão ambiental (GRI 300)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Dimensão social (GRI 400)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Dimensão Econômica (GRI 200)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Divulgações gerais (GRI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C530F39-5079-44FC-97AB-97B71F3CC9A9}"/>
              </a:ext>
            </a:extLst>
          </p:cNvPr>
          <p:cNvSpPr txBox="1"/>
          <p:nvPr/>
        </p:nvSpPr>
        <p:spPr>
          <a:xfrm>
            <a:off x="8140733" y="2451287"/>
            <a:ext cx="1800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B0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Desenvolver ambiente virtual de integração dos dados e informação do cooperativismo paranaense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marR="0" indent="-216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pt-BR" sz="12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Padronização dos dados e informações divulgadas.</a:t>
            </a:r>
          </a:p>
          <a:p>
            <a:pPr marL="216000" marR="0" indent="-216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lang="pt-BR" sz="1200" dirty="0">
              <a:solidFill>
                <a:srgbClr val="00B0E6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marR="0" indent="-216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pt-BR" sz="1200" dirty="0">
                <a:solidFill>
                  <a:srgbClr val="00B0E6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Estruturação do banco de dados e boas práticas em ESG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A96B1B2-3879-4584-9D25-D24E5EBD4459}"/>
              </a:ext>
            </a:extLst>
          </p:cNvPr>
          <p:cNvSpPr txBox="1"/>
          <p:nvPr/>
        </p:nvSpPr>
        <p:spPr>
          <a:xfrm>
            <a:off x="10148555" y="2451287"/>
            <a:ext cx="17402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1400">
                <a:solidFill>
                  <a:srgbClr val="00B0E6">
                    <a:lumMod val="2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Desenvolvimento do padrão de avaliação</a:t>
            </a:r>
          </a:p>
          <a:p>
            <a:pPr lvl="0">
              <a:defRPr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Definir a modelagem de pontuação com os critérios, métricas, scores e faixas de classificação (rating)</a:t>
            </a:r>
          </a:p>
          <a:p>
            <a:pPr lvl="0">
              <a:defRPr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Desenvolver equipe certificadora</a:t>
            </a:r>
          </a:p>
          <a:p>
            <a:pPr lvl="0">
              <a:defRPr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Testar e validar método de certificação</a:t>
            </a:r>
          </a:p>
          <a:p>
            <a:pPr lvl="0">
              <a:defRPr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Reconhecimento das boas práticas em ESG</a:t>
            </a:r>
          </a:p>
        </p:txBody>
      </p:sp>
      <p:sp>
        <p:nvSpPr>
          <p:cNvPr id="26" name="Título 25">
            <a:extLst>
              <a:ext uri="{FF2B5EF4-FFF2-40B4-BE49-F238E27FC236}">
                <a16:creationId xmlns:a16="http://schemas.microsoft.com/office/drawing/2014/main" id="{4D2936BF-2E89-4D7E-AFB4-208D3AF5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Arquitetura do projeto</a:t>
            </a:r>
          </a:p>
        </p:txBody>
      </p:sp>
      <p:pic>
        <p:nvPicPr>
          <p:cNvPr id="32" name="Gráfico 31" descr="Marca de seleção estrutura de tópicos">
            <a:extLst>
              <a:ext uri="{FF2B5EF4-FFF2-40B4-BE49-F238E27FC236}">
                <a16:creationId xmlns:a16="http://schemas.microsoft.com/office/drawing/2014/main" id="{A2CD57DE-458C-44CB-93E5-C361AE8B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1977" y="2455338"/>
            <a:ext cx="291356" cy="291356"/>
          </a:xfrm>
          <a:prstGeom prst="rect">
            <a:avLst/>
          </a:prstGeom>
        </p:spPr>
      </p:pic>
      <p:pic>
        <p:nvPicPr>
          <p:cNvPr id="33" name="Gráfico 32" descr="Marca de seleção estrutura de tópicos">
            <a:extLst>
              <a:ext uri="{FF2B5EF4-FFF2-40B4-BE49-F238E27FC236}">
                <a16:creationId xmlns:a16="http://schemas.microsoft.com/office/drawing/2014/main" id="{6D100999-F5CD-4BD1-8CA1-11D417ACD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649" y="3133941"/>
            <a:ext cx="291356" cy="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1086</Words>
  <Application>Microsoft Office PowerPoint</Application>
  <PresentationFormat>Widescreen</PresentationFormat>
  <Paragraphs>304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Segoe Ul</vt:lpstr>
      <vt:lpstr>Wingdings</vt:lpstr>
      <vt:lpstr>2_Tema do Office</vt:lpstr>
      <vt:lpstr>Apresentação do PowerPoint</vt:lpstr>
      <vt:lpstr>Metodologia</vt:lpstr>
      <vt:lpstr>Principais temas estratégicos</vt:lpstr>
      <vt:lpstr>Apresentação do PowerPoint</vt:lpstr>
      <vt:lpstr>Apresentação do PowerPoint</vt:lpstr>
      <vt:lpstr>O motivo</vt:lpstr>
      <vt:lpstr>Premissas</vt:lpstr>
      <vt:lpstr>Benefícios estratégicos</vt:lpstr>
      <vt:lpstr>Arquitetura do projeto</vt:lpstr>
      <vt:lpstr>Visão sistêmica</vt:lpstr>
      <vt:lpstr>Diagnóstico da maturidade organizacional em ESG</vt:lpstr>
      <vt:lpstr>Apresentação do PowerPoint</vt:lpstr>
      <vt:lpstr>Etapas do projeto</vt:lpstr>
      <vt:lpstr>Etapas do projeto</vt:lpstr>
      <vt:lpstr>Próximos passos</vt:lpstr>
      <vt:lpstr>Participação das cooperativas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Alfredo Benedito Kugeratski Souza</dc:creator>
  <cp:lastModifiedBy>Alfredo Benedito Kugeratski Souza</cp:lastModifiedBy>
  <cp:revision>79</cp:revision>
  <dcterms:created xsi:type="dcterms:W3CDTF">2021-10-25T19:57:12Z</dcterms:created>
  <dcterms:modified xsi:type="dcterms:W3CDTF">2022-03-11T14:17:07Z</dcterms:modified>
</cp:coreProperties>
</file>